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3"/>
  </p:notesMasterIdLst>
  <p:sldIdLst>
    <p:sldId id="268" r:id="rId2"/>
    <p:sldId id="382" r:id="rId3"/>
    <p:sldId id="409" r:id="rId4"/>
    <p:sldId id="426" r:id="rId5"/>
    <p:sldId id="366" r:id="rId6"/>
    <p:sldId id="347" r:id="rId7"/>
    <p:sldId id="427" r:id="rId8"/>
    <p:sldId id="383" r:id="rId9"/>
    <p:sldId id="428" r:id="rId10"/>
    <p:sldId id="386" r:id="rId11"/>
    <p:sldId id="430" r:id="rId12"/>
    <p:sldId id="385" r:id="rId13"/>
    <p:sldId id="441" r:id="rId14"/>
    <p:sldId id="442" r:id="rId15"/>
    <p:sldId id="388" r:id="rId16"/>
    <p:sldId id="389" r:id="rId17"/>
    <p:sldId id="352" r:id="rId18"/>
    <p:sldId id="292" r:id="rId19"/>
    <p:sldId id="468" r:id="rId20"/>
    <p:sldId id="445" r:id="rId21"/>
    <p:sldId id="329" r:id="rId22"/>
    <p:sldId id="390" r:id="rId23"/>
    <p:sldId id="393" r:id="rId24"/>
    <p:sldId id="391" r:id="rId25"/>
    <p:sldId id="392" r:id="rId26"/>
    <p:sldId id="394" r:id="rId27"/>
    <p:sldId id="396" r:id="rId28"/>
    <p:sldId id="398" r:id="rId29"/>
    <p:sldId id="447" r:id="rId30"/>
    <p:sldId id="446" r:id="rId31"/>
    <p:sldId id="448" r:id="rId32"/>
    <p:sldId id="449" r:id="rId33"/>
    <p:sldId id="450" r:id="rId34"/>
    <p:sldId id="399" r:id="rId35"/>
    <p:sldId id="451" r:id="rId36"/>
    <p:sldId id="452" r:id="rId37"/>
    <p:sldId id="453" r:id="rId38"/>
    <p:sldId id="455" r:id="rId39"/>
    <p:sldId id="400" r:id="rId40"/>
    <p:sldId id="456" r:id="rId41"/>
    <p:sldId id="457" r:id="rId42"/>
    <p:sldId id="404" r:id="rId43"/>
    <p:sldId id="458" r:id="rId44"/>
    <p:sldId id="459" r:id="rId45"/>
    <p:sldId id="460" r:id="rId46"/>
    <p:sldId id="461" r:id="rId47"/>
    <p:sldId id="462" r:id="rId48"/>
    <p:sldId id="405" r:id="rId49"/>
    <p:sldId id="401" r:id="rId50"/>
    <p:sldId id="469" r:id="rId51"/>
    <p:sldId id="464" r:id="rId52"/>
    <p:sldId id="403" r:id="rId53"/>
    <p:sldId id="471" r:id="rId54"/>
    <p:sldId id="411" r:id="rId55"/>
    <p:sldId id="476" r:id="rId56"/>
    <p:sldId id="412" r:id="rId57"/>
    <p:sldId id="470" r:id="rId58"/>
    <p:sldId id="416" r:id="rId59"/>
    <p:sldId id="465" r:id="rId60"/>
    <p:sldId id="413" r:id="rId61"/>
    <p:sldId id="475" r:id="rId62"/>
    <p:sldId id="415" r:id="rId63"/>
    <p:sldId id="477" r:id="rId64"/>
    <p:sldId id="467" r:id="rId65"/>
    <p:sldId id="420" r:id="rId66"/>
    <p:sldId id="422" r:id="rId67"/>
    <p:sldId id="421" r:id="rId68"/>
    <p:sldId id="423" r:id="rId69"/>
    <p:sldId id="424" r:id="rId70"/>
    <p:sldId id="474" r:id="rId71"/>
    <p:sldId id="32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627"/>
    <a:srgbClr val="EA4B71"/>
    <a:srgbClr val="2D1B69"/>
    <a:srgbClr val="B13D6F"/>
    <a:srgbClr val="F7B7C6"/>
    <a:srgbClr val="22154F"/>
    <a:srgbClr val="FDEDF1"/>
    <a:srgbClr val="692A6C"/>
    <a:srgbClr val="7B2F6C"/>
    <a:srgbClr val="0A08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91" d="100"/>
          <a:sy n="91" d="100"/>
        </p:scale>
        <p:origin x="1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C5784F-4E94-442F-9CB6-96C02F7FCC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DE"/>
        </a:p>
      </dgm:t>
    </dgm:pt>
    <dgm:pt modelId="{1B7AEEFF-4ADF-4C93-8C36-EE0082170DE6}">
      <dgm:prSet phldrT="[Text]"/>
      <dgm:spPr>
        <a:gradFill rotWithShape="0">
          <a:gsLst>
            <a:gs pos="31000">
              <a:srgbClr val="040506"/>
            </a:gs>
            <a:gs pos="27000">
              <a:srgbClr val="22154F"/>
            </a:gs>
            <a:gs pos="52000">
              <a:srgbClr val="2D1B69"/>
            </a:gs>
            <a:gs pos="1000">
              <a:srgbClr val="EA4B71"/>
            </a:gs>
            <a:gs pos="99000">
              <a:srgbClr val="EA4B71">
                <a:lumMod val="100000"/>
              </a:srgbClr>
            </a:gs>
            <a:gs pos="76000">
              <a:srgbClr val="1E1344"/>
            </a:gs>
            <a:gs pos="67000">
              <a:srgbClr val="040506"/>
            </a:gs>
          </a:gsLst>
          <a:path path="circle">
            <a:fillToRect l="100000" t="100000"/>
          </a:path>
        </a:gradFill>
        <a:ln>
          <a:gradFill>
            <a:gsLst>
              <a:gs pos="0">
                <a:srgbClr val="011627"/>
              </a:gs>
              <a:gs pos="100000">
                <a:srgbClr val="2D1B69"/>
              </a:gs>
              <a:gs pos="0">
                <a:srgbClr val="EA4B71"/>
              </a:gs>
            </a:gsLst>
            <a:lin ang="5400000" scaled="1"/>
          </a:gradFill>
        </a:ln>
      </dgm:spPr>
      <dgm:t>
        <a:bodyPr vert="horz" anchor="ctr" anchorCtr="0"/>
        <a:lstStyle/>
        <a:p>
          <a:pPr>
            <a:buNone/>
          </a:pPr>
          <a:endParaRPr lang="en-DE" dirty="0"/>
        </a:p>
      </dgm:t>
    </dgm:pt>
    <dgm:pt modelId="{E37E0ADE-F99D-4063-8E4F-A26213BEA98C}" type="sibTrans" cxnId="{A6AECFA3-1407-42AE-A808-FB6EDD324C30}">
      <dgm:prSet/>
      <dgm:spPr/>
      <dgm:t>
        <a:bodyPr/>
        <a:lstStyle/>
        <a:p>
          <a:endParaRPr lang="en-DE"/>
        </a:p>
      </dgm:t>
    </dgm:pt>
    <dgm:pt modelId="{85C9B808-E2EC-44B0-A88B-B3562E84B487}" type="parTrans" cxnId="{A6AECFA3-1407-42AE-A808-FB6EDD324C30}">
      <dgm:prSet/>
      <dgm:spPr/>
      <dgm:t>
        <a:bodyPr/>
        <a:lstStyle/>
        <a:p>
          <a:endParaRPr lang="en-DE"/>
        </a:p>
      </dgm:t>
    </dgm:pt>
    <dgm:pt modelId="{E31628AF-292F-47D3-AB05-71018AD6862C}">
      <dgm:prSet phldrT="[Text]"/>
      <dgm:spPr>
        <a:gradFill rotWithShape="0">
          <a:gsLst>
            <a:gs pos="100000">
              <a:srgbClr val="040506">
                <a:lumMod val="93000"/>
              </a:srgbClr>
            </a:gs>
            <a:gs pos="35000">
              <a:srgbClr val="2D1B69"/>
            </a:gs>
            <a:gs pos="0">
              <a:srgbClr val="EA4B71">
                <a:lumMod val="100000"/>
              </a:srgbClr>
            </a:gs>
            <a:gs pos="100000">
              <a:srgbClr val="040506"/>
            </a:gs>
          </a:gsLst>
          <a:path path="circle">
            <a:fillToRect l="100000" t="100000"/>
          </a:path>
        </a:gradFill>
        <a:ln>
          <a:gradFill>
            <a:gsLst>
              <a:gs pos="0">
                <a:srgbClr val="011627"/>
              </a:gs>
              <a:gs pos="74000">
                <a:srgbClr val="2D1B69"/>
              </a:gs>
              <a:gs pos="25000">
                <a:srgbClr val="EA4B71"/>
              </a:gs>
              <a:gs pos="24000">
                <a:srgbClr val="131A2D"/>
              </a:gs>
              <a:gs pos="79000">
                <a:srgbClr val="EA4B71"/>
              </a:gs>
            </a:gsLst>
            <a:lin ang="5400000" scaled="1"/>
          </a:gradFill>
        </a:ln>
      </dgm:spPr>
      <dgm:t>
        <a:bodyPr/>
        <a:lstStyle/>
        <a:p>
          <a:pPr>
            <a:buNone/>
          </a:pPr>
          <a:r>
            <a:rPr lang="en-GB" dirty="0">
              <a:latin typeface="Sans Serif Collection" panose="020B0502040504020204" pitchFamily="34" charset="0"/>
              <a:ea typeface="Sans Serif Collection" panose="020B0502040504020204" pitchFamily="34" charset="0"/>
              <a:cs typeface="Sans Serif Collection" panose="020B0502040504020204" pitchFamily="34" charset="0"/>
            </a:rPr>
            <a:t>KI-Tools </a:t>
          </a:r>
          <a:endParaRPr lang="en-DE"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2C1456F-A346-441C-B155-BD875E8BFC9B}" type="sibTrans" cxnId="{861F6F42-FE45-4216-B05B-978BC990D342}">
      <dgm:prSet/>
      <dgm:spPr/>
      <dgm:t>
        <a:bodyPr/>
        <a:lstStyle/>
        <a:p>
          <a:endParaRPr lang="en-DE"/>
        </a:p>
      </dgm:t>
    </dgm:pt>
    <dgm:pt modelId="{EC634B8E-F7DB-43B5-B278-83CB2C2D32ED}" type="parTrans" cxnId="{861F6F42-FE45-4216-B05B-978BC990D342}">
      <dgm:prSet/>
      <dgm:spPr/>
      <dgm:t>
        <a:bodyPr/>
        <a:lstStyle/>
        <a:p>
          <a:endParaRPr lang="en-DE"/>
        </a:p>
      </dgm:t>
    </dgm:pt>
    <dgm:pt modelId="{624A1F81-1440-4FA2-B57F-0EACDFF5F260}">
      <dgm:prSet phldrT="[Text]"/>
      <dgm:spPr>
        <a:gradFill rotWithShape="0">
          <a:gsLst>
            <a:gs pos="0">
              <a:srgbClr val="040506"/>
            </a:gs>
            <a:gs pos="66000">
              <a:srgbClr val="2D1B69"/>
            </a:gs>
            <a:gs pos="0">
              <a:srgbClr val="EA4B71">
                <a:lumMod val="100000"/>
              </a:srgbClr>
            </a:gs>
            <a:gs pos="0">
              <a:srgbClr val="EA4B71">
                <a:lumMod val="100000"/>
              </a:srgbClr>
            </a:gs>
            <a:gs pos="90000">
              <a:srgbClr val="011627"/>
            </a:gs>
          </a:gsLst>
          <a:path path="circle">
            <a:fillToRect l="100000" t="100000"/>
          </a:path>
        </a:gradFill>
        <a:ln>
          <a:gradFill>
            <a:gsLst>
              <a:gs pos="0">
                <a:srgbClr val="011627"/>
              </a:gs>
              <a:gs pos="92000">
                <a:srgbClr val="2D1B69"/>
              </a:gs>
              <a:gs pos="68000">
                <a:srgbClr val="EA4B71"/>
              </a:gs>
              <a:gs pos="77000">
                <a:srgbClr val="011627"/>
              </a:gs>
            </a:gsLst>
            <a:lin ang="5400000" scaled="1"/>
          </a:gradFill>
        </a:ln>
      </dgm:spPr>
      <dgm:t>
        <a:bodyPr/>
        <a:lstStyle/>
        <a:p>
          <a:pPr>
            <a:buNone/>
          </a:pPr>
          <a:r>
            <a:rPr lang="en-GB" dirty="0">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dirty="0" err="1">
              <a:latin typeface="Sans Serif Collection" panose="020B0502040504020204" pitchFamily="34" charset="0"/>
              <a:ea typeface="Sans Serif Collection" panose="020B0502040504020204" pitchFamily="34" charset="0"/>
              <a:cs typeface="Sans Serif Collection" panose="020B0502040504020204" pitchFamily="34" charset="0"/>
            </a:rPr>
            <a:t>Plattformen</a:t>
          </a:r>
          <a:endParaRPr lang="en-DE"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C1255445-AD40-4691-815B-B763B4477A82}" type="sibTrans" cxnId="{D09D4E03-C5E9-4B6F-B9CC-2A54A84E8582}">
      <dgm:prSet/>
      <dgm:spPr/>
      <dgm:t>
        <a:bodyPr/>
        <a:lstStyle/>
        <a:p>
          <a:endParaRPr lang="en-DE"/>
        </a:p>
      </dgm:t>
    </dgm:pt>
    <dgm:pt modelId="{87D7BA1D-F625-479D-9866-A0A4FD453BAF}" type="parTrans" cxnId="{D09D4E03-C5E9-4B6F-B9CC-2A54A84E8582}">
      <dgm:prSet/>
      <dgm:spPr/>
      <dgm:t>
        <a:bodyPr/>
        <a:lstStyle/>
        <a:p>
          <a:endParaRPr lang="en-DE"/>
        </a:p>
      </dgm:t>
    </dgm:pt>
    <dgm:pt modelId="{0BB1A649-5802-483B-ADD2-EC415F30E0E9}" type="pres">
      <dgm:prSet presAssocID="{BFC5784F-4E94-442F-9CB6-96C02F7FCC8B}" presName="Name0" presStyleCnt="0">
        <dgm:presLayoutVars>
          <dgm:dir/>
          <dgm:animLvl val="lvl"/>
          <dgm:resizeHandles val="exact"/>
        </dgm:presLayoutVars>
      </dgm:prSet>
      <dgm:spPr/>
    </dgm:pt>
    <dgm:pt modelId="{991CE3B5-F7A6-4340-A235-1A286029CB9B}" type="pres">
      <dgm:prSet presAssocID="{1B7AEEFF-4ADF-4C93-8C36-EE0082170DE6}" presName="Name8" presStyleCnt="0"/>
      <dgm:spPr/>
    </dgm:pt>
    <dgm:pt modelId="{B515E9A2-8E2B-4C3E-809A-D01B2DECD533}" type="pres">
      <dgm:prSet presAssocID="{1B7AEEFF-4ADF-4C93-8C36-EE0082170DE6}" presName="level" presStyleLbl="node1" presStyleIdx="0" presStyleCnt="3">
        <dgm:presLayoutVars>
          <dgm:chMax val="1"/>
          <dgm:bulletEnabled val="1"/>
        </dgm:presLayoutVars>
      </dgm:prSet>
      <dgm:spPr/>
    </dgm:pt>
    <dgm:pt modelId="{5E328704-E382-49EA-A759-CDFC1C63E958}" type="pres">
      <dgm:prSet presAssocID="{1B7AEEFF-4ADF-4C93-8C36-EE0082170DE6}" presName="levelTx" presStyleLbl="revTx" presStyleIdx="0" presStyleCnt="0">
        <dgm:presLayoutVars>
          <dgm:chMax val="1"/>
          <dgm:bulletEnabled val="1"/>
        </dgm:presLayoutVars>
      </dgm:prSet>
      <dgm:spPr/>
    </dgm:pt>
    <dgm:pt modelId="{ACCE266A-40C6-4137-B75C-DB176FB7517C}" type="pres">
      <dgm:prSet presAssocID="{E31628AF-292F-47D3-AB05-71018AD6862C}" presName="Name8" presStyleCnt="0"/>
      <dgm:spPr/>
    </dgm:pt>
    <dgm:pt modelId="{F38F6D87-F013-493B-BC51-303045814A6E}" type="pres">
      <dgm:prSet presAssocID="{E31628AF-292F-47D3-AB05-71018AD6862C}" presName="level" presStyleLbl="node1" presStyleIdx="1" presStyleCnt="3" custLinFactNeighborX="-176">
        <dgm:presLayoutVars>
          <dgm:chMax val="1"/>
          <dgm:bulletEnabled val="1"/>
        </dgm:presLayoutVars>
      </dgm:prSet>
      <dgm:spPr/>
    </dgm:pt>
    <dgm:pt modelId="{C2844017-972D-424F-8B5B-CEB1493B64CD}" type="pres">
      <dgm:prSet presAssocID="{E31628AF-292F-47D3-AB05-71018AD6862C}" presName="levelTx" presStyleLbl="revTx" presStyleIdx="0" presStyleCnt="0">
        <dgm:presLayoutVars>
          <dgm:chMax val="1"/>
          <dgm:bulletEnabled val="1"/>
        </dgm:presLayoutVars>
      </dgm:prSet>
      <dgm:spPr/>
    </dgm:pt>
    <dgm:pt modelId="{2FC93573-8B49-4831-9AC1-DE0D2CA80A28}" type="pres">
      <dgm:prSet presAssocID="{624A1F81-1440-4FA2-B57F-0EACDFF5F260}" presName="Name8" presStyleCnt="0"/>
      <dgm:spPr/>
    </dgm:pt>
    <dgm:pt modelId="{6438538C-7190-4A04-9F7D-9DC6BC244FDE}" type="pres">
      <dgm:prSet presAssocID="{624A1F81-1440-4FA2-B57F-0EACDFF5F260}" presName="level" presStyleLbl="node1" presStyleIdx="2" presStyleCnt="3" custLinFactNeighborX="-5858" custLinFactNeighborY="284">
        <dgm:presLayoutVars>
          <dgm:chMax val="1"/>
          <dgm:bulletEnabled val="1"/>
        </dgm:presLayoutVars>
      </dgm:prSet>
      <dgm:spPr/>
    </dgm:pt>
    <dgm:pt modelId="{BD832825-BAB4-4139-9BCF-5D0C49BC3C51}" type="pres">
      <dgm:prSet presAssocID="{624A1F81-1440-4FA2-B57F-0EACDFF5F260}" presName="levelTx" presStyleLbl="revTx" presStyleIdx="0" presStyleCnt="0">
        <dgm:presLayoutVars>
          <dgm:chMax val="1"/>
          <dgm:bulletEnabled val="1"/>
        </dgm:presLayoutVars>
      </dgm:prSet>
      <dgm:spPr/>
    </dgm:pt>
  </dgm:ptLst>
  <dgm:cxnLst>
    <dgm:cxn modelId="{D09D4E03-C5E9-4B6F-B9CC-2A54A84E8582}" srcId="{BFC5784F-4E94-442F-9CB6-96C02F7FCC8B}" destId="{624A1F81-1440-4FA2-B57F-0EACDFF5F260}" srcOrd="2" destOrd="0" parTransId="{87D7BA1D-F625-479D-9866-A0A4FD453BAF}" sibTransId="{C1255445-AD40-4691-815B-B763B4477A82}"/>
    <dgm:cxn modelId="{6914CF12-F4E3-48F9-B46D-8D1B8E06EDC6}" type="presOf" srcId="{624A1F81-1440-4FA2-B57F-0EACDFF5F260}" destId="{BD832825-BAB4-4139-9BCF-5D0C49BC3C51}" srcOrd="1" destOrd="0" presId="urn:microsoft.com/office/officeart/2005/8/layout/pyramid1"/>
    <dgm:cxn modelId="{E3B9BC28-0CCD-4738-9786-98D569211F5A}" type="presOf" srcId="{BFC5784F-4E94-442F-9CB6-96C02F7FCC8B}" destId="{0BB1A649-5802-483B-ADD2-EC415F30E0E9}" srcOrd="0" destOrd="0" presId="urn:microsoft.com/office/officeart/2005/8/layout/pyramid1"/>
    <dgm:cxn modelId="{861F6F42-FE45-4216-B05B-978BC990D342}" srcId="{BFC5784F-4E94-442F-9CB6-96C02F7FCC8B}" destId="{E31628AF-292F-47D3-AB05-71018AD6862C}" srcOrd="1" destOrd="0" parTransId="{EC634B8E-F7DB-43B5-B278-83CB2C2D32ED}" sibTransId="{12C1456F-A346-441C-B155-BD875E8BFC9B}"/>
    <dgm:cxn modelId="{B705CB51-0ED7-46D7-A416-F1B16747EE00}" type="presOf" srcId="{1B7AEEFF-4ADF-4C93-8C36-EE0082170DE6}" destId="{B515E9A2-8E2B-4C3E-809A-D01B2DECD533}" srcOrd="0" destOrd="0" presId="urn:microsoft.com/office/officeart/2005/8/layout/pyramid1"/>
    <dgm:cxn modelId="{A6AECFA3-1407-42AE-A808-FB6EDD324C30}" srcId="{BFC5784F-4E94-442F-9CB6-96C02F7FCC8B}" destId="{1B7AEEFF-4ADF-4C93-8C36-EE0082170DE6}" srcOrd="0" destOrd="0" parTransId="{85C9B808-E2EC-44B0-A88B-B3562E84B487}" sibTransId="{E37E0ADE-F99D-4063-8E4F-A26213BEA98C}"/>
    <dgm:cxn modelId="{3B4DDCA3-64EB-44B3-8056-96087EE38BCF}" type="presOf" srcId="{E31628AF-292F-47D3-AB05-71018AD6862C}" destId="{F38F6D87-F013-493B-BC51-303045814A6E}" srcOrd="0" destOrd="0" presId="urn:microsoft.com/office/officeart/2005/8/layout/pyramid1"/>
    <dgm:cxn modelId="{5E997CB1-7730-4FAE-A1C2-928B611A380E}" type="presOf" srcId="{E31628AF-292F-47D3-AB05-71018AD6862C}" destId="{C2844017-972D-424F-8B5B-CEB1493B64CD}" srcOrd="1" destOrd="0" presId="urn:microsoft.com/office/officeart/2005/8/layout/pyramid1"/>
    <dgm:cxn modelId="{FB4D18B2-B306-4075-B28E-8048CF84244D}" type="presOf" srcId="{624A1F81-1440-4FA2-B57F-0EACDFF5F260}" destId="{6438538C-7190-4A04-9F7D-9DC6BC244FDE}" srcOrd="0" destOrd="0" presId="urn:microsoft.com/office/officeart/2005/8/layout/pyramid1"/>
    <dgm:cxn modelId="{B48758E8-AFD0-410A-95A0-E022DAB845D8}" type="presOf" srcId="{1B7AEEFF-4ADF-4C93-8C36-EE0082170DE6}" destId="{5E328704-E382-49EA-A759-CDFC1C63E958}" srcOrd="1" destOrd="0" presId="urn:microsoft.com/office/officeart/2005/8/layout/pyramid1"/>
    <dgm:cxn modelId="{34456EA9-3C12-40D7-9174-B196F739FFDC}" type="presParOf" srcId="{0BB1A649-5802-483B-ADD2-EC415F30E0E9}" destId="{991CE3B5-F7A6-4340-A235-1A286029CB9B}" srcOrd="0" destOrd="0" presId="urn:microsoft.com/office/officeart/2005/8/layout/pyramid1"/>
    <dgm:cxn modelId="{390E3065-E3E0-420A-983E-CE59EF121BBA}" type="presParOf" srcId="{991CE3B5-F7A6-4340-A235-1A286029CB9B}" destId="{B515E9A2-8E2B-4C3E-809A-D01B2DECD533}" srcOrd="0" destOrd="0" presId="urn:microsoft.com/office/officeart/2005/8/layout/pyramid1"/>
    <dgm:cxn modelId="{22E61463-96F9-49B9-8ADB-4322CE61E8E4}" type="presParOf" srcId="{991CE3B5-F7A6-4340-A235-1A286029CB9B}" destId="{5E328704-E382-49EA-A759-CDFC1C63E958}" srcOrd="1" destOrd="0" presId="urn:microsoft.com/office/officeart/2005/8/layout/pyramid1"/>
    <dgm:cxn modelId="{F1C2535F-473F-4718-9B45-D9CABB131228}" type="presParOf" srcId="{0BB1A649-5802-483B-ADD2-EC415F30E0E9}" destId="{ACCE266A-40C6-4137-B75C-DB176FB7517C}" srcOrd="1" destOrd="0" presId="urn:microsoft.com/office/officeart/2005/8/layout/pyramid1"/>
    <dgm:cxn modelId="{0D93E6FC-1B18-424F-8AB8-20797A604272}" type="presParOf" srcId="{ACCE266A-40C6-4137-B75C-DB176FB7517C}" destId="{F38F6D87-F013-493B-BC51-303045814A6E}" srcOrd="0" destOrd="0" presId="urn:microsoft.com/office/officeart/2005/8/layout/pyramid1"/>
    <dgm:cxn modelId="{9BF135F7-031B-4B83-B462-532F4BBDA6AC}" type="presParOf" srcId="{ACCE266A-40C6-4137-B75C-DB176FB7517C}" destId="{C2844017-972D-424F-8B5B-CEB1493B64CD}" srcOrd="1" destOrd="0" presId="urn:microsoft.com/office/officeart/2005/8/layout/pyramid1"/>
    <dgm:cxn modelId="{EBEDE9CB-3E96-4AC2-BDCE-7D60FB379F36}" type="presParOf" srcId="{0BB1A649-5802-483B-ADD2-EC415F30E0E9}" destId="{2FC93573-8B49-4831-9AC1-DE0D2CA80A28}" srcOrd="2" destOrd="0" presId="urn:microsoft.com/office/officeart/2005/8/layout/pyramid1"/>
    <dgm:cxn modelId="{0BC5A0ED-3657-4625-B02F-532AFCF535B1}" type="presParOf" srcId="{2FC93573-8B49-4831-9AC1-DE0D2CA80A28}" destId="{6438538C-7190-4A04-9F7D-9DC6BC244FDE}" srcOrd="0" destOrd="0" presId="urn:microsoft.com/office/officeart/2005/8/layout/pyramid1"/>
    <dgm:cxn modelId="{ADFB4128-3A00-454B-9217-BC9FFD03DA7E}" type="presParOf" srcId="{2FC93573-8B49-4831-9AC1-DE0D2CA80A28}" destId="{BD832825-BAB4-4139-9BCF-5D0C49BC3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C5784F-4E94-442F-9CB6-96C02F7FCC8B}" type="doc">
      <dgm:prSet loTypeId="urn:microsoft.com/office/officeart/2005/8/layout/pyramid1" loCatId="pyramid" qsTypeId="urn:microsoft.com/office/officeart/2005/8/quickstyle/simple1" qsCatId="simple" csTypeId="urn:microsoft.com/office/officeart/2005/8/colors/accent1_2" csCatId="accent1" phldr="1"/>
      <dgm:spPr/>
      <dgm:t>
        <a:bodyPr/>
        <a:lstStyle/>
        <a:p>
          <a:endParaRPr lang="en-DE"/>
        </a:p>
      </dgm:t>
    </dgm:pt>
    <dgm:pt modelId="{1B7AEEFF-4ADF-4C93-8C36-EE0082170DE6}">
      <dgm:prSet phldrT="[Text]"/>
      <dgm:spPr>
        <a:gradFill rotWithShape="0">
          <a:gsLst>
            <a:gs pos="31000">
              <a:srgbClr val="040506"/>
            </a:gs>
            <a:gs pos="27000">
              <a:srgbClr val="22154F"/>
            </a:gs>
            <a:gs pos="52000">
              <a:srgbClr val="2D1B69"/>
            </a:gs>
            <a:gs pos="1000">
              <a:srgbClr val="EA4B71"/>
            </a:gs>
            <a:gs pos="99000">
              <a:srgbClr val="EA4B71">
                <a:lumMod val="100000"/>
              </a:srgbClr>
            </a:gs>
            <a:gs pos="76000">
              <a:srgbClr val="1E1344"/>
            </a:gs>
            <a:gs pos="67000">
              <a:srgbClr val="040506"/>
            </a:gs>
          </a:gsLst>
          <a:path path="circle">
            <a:fillToRect l="100000" t="100000"/>
          </a:path>
        </a:gradFill>
        <a:ln>
          <a:gradFill>
            <a:gsLst>
              <a:gs pos="0">
                <a:srgbClr val="011627"/>
              </a:gs>
              <a:gs pos="100000">
                <a:srgbClr val="2D1B69"/>
              </a:gs>
              <a:gs pos="0">
                <a:srgbClr val="EA4B71"/>
              </a:gs>
            </a:gsLst>
            <a:lin ang="5400000" scaled="1"/>
          </a:gradFill>
        </a:ln>
      </dgm:spPr>
      <dgm:t>
        <a:bodyPr vert="horz" anchor="ctr" anchorCtr="0"/>
        <a:lstStyle/>
        <a:p>
          <a:pPr>
            <a:buNone/>
          </a:pPr>
          <a:endParaRPr lang="en-DE" dirty="0"/>
        </a:p>
      </dgm:t>
    </dgm:pt>
    <dgm:pt modelId="{E37E0ADE-F99D-4063-8E4F-A26213BEA98C}" type="sibTrans" cxnId="{A6AECFA3-1407-42AE-A808-FB6EDD324C30}">
      <dgm:prSet/>
      <dgm:spPr/>
      <dgm:t>
        <a:bodyPr/>
        <a:lstStyle/>
        <a:p>
          <a:endParaRPr lang="en-DE"/>
        </a:p>
      </dgm:t>
    </dgm:pt>
    <dgm:pt modelId="{85C9B808-E2EC-44B0-A88B-B3562E84B487}" type="parTrans" cxnId="{A6AECFA3-1407-42AE-A808-FB6EDD324C30}">
      <dgm:prSet/>
      <dgm:spPr/>
      <dgm:t>
        <a:bodyPr/>
        <a:lstStyle/>
        <a:p>
          <a:endParaRPr lang="en-DE"/>
        </a:p>
      </dgm:t>
    </dgm:pt>
    <dgm:pt modelId="{E31628AF-292F-47D3-AB05-71018AD6862C}">
      <dgm:prSet phldrT="[Text]"/>
      <dgm:spPr>
        <a:gradFill rotWithShape="0">
          <a:gsLst>
            <a:gs pos="100000">
              <a:srgbClr val="040506">
                <a:lumMod val="93000"/>
              </a:srgbClr>
            </a:gs>
            <a:gs pos="35000">
              <a:srgbClr val="2D1B69"/>
            </a:gs>
            <a:gs pos="0">
              <a:srgbClr val="EA4B71">
                <a:lumMod val="100000"/>
              </a:srgbClr>
            </a:gs>
            <a:gs pos="100000">
              <a:srgbClr val="040506"/>
            </a:gs>
          </a:gsLst>
          <a:path path="circle">
            <a:fillToRect l="100000" t="100000"/>
          </a:path>
        </a:gradFill>
        <a:ln>
          <a:gradFill>
            <a:gsLst>
              <a:gs pos="0">
                <a:srgbClr val="011627"/>
              </a:gs>
              <a:gs pos="74000">
                <a:srgbClr val="2D1B69"/>
              </a:gs>
              <a:gs pos="25000">
                <a:srgbClr val="EA4B71"/>
              </a:gs>
              <a:gs pos="24000">
                <a:srgbClr val="131A2D"/>
              </a:gs>
              <a:gs pos="79000">
                <a:srgbClr val="EA4B71"/>
              </a:gs>
            </a:gsLst>
            <a:lin ang="5400000" scaled="1"/>
          </a:gradFill>
        </a:ln>
      </dgm:spPr>
      <dgm:t>
        <a:bodyPr/>
        <a:lstStyle/>
        <a:p>
          <a:pPr>
            <a:buNone/>
          </a:pPr>
          <a:r>
            <a:rPr lang="en-GB" dirty="0">
              <a:latin typeface="Sans Serif Collection" panose="020B0502040504020204" pitchFamily="34" charset="0"/>
              <a:ea typeface="Sans Serif Collection" panose="020B0502040504020204" pitchFamily="34" charset="0"/>
              <a:cs typeface="Sans Serif Collection" panose="020B0502040504020204" pitchFamily="34" charset="0"/>
            </a:rPr>
            <a:t>KI-Tools </a:t>
          </a:r>
          <a:endParaRPr lang="en-DE"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12C1456F-A346-441C-B155-BD875E8BFC9B}" type="sibTrans" cxnId="{861F6F42-FE45-4216-B05B-978BC990D342}">
      <dgm:prSet/>
      <dgm:spPr/>
      <dgm:t>
        <a:bodyPr/>
        <a:lstStyle/>
        <a:p>
          <a:endParaRPr lang="en-DE"/>
        </a:p>
      </dgm:t>
    </dgm:pt>
    <dgm:pt modelId="{EC634B8E-F7DB-43B5-B278-83CB2C2D32ED}" type="parTrans" cxnId="{861F6F42-FE45-4216-B05B-978BC990D342}">
      <dgm:prSet/>
      <dgm:spPr/>
      <dgm:t>
        <a:bodyPr/>
        <a:lstStyle/>
        <a:p>
          <a:endParaRPr lang="en-DE"/>
        </a:p>
      </dgm:t>
    </dgm:pt>
    <dgm:pt modelId="{624A1F81-1440-4FA2-B57F-0EACDFF5F260}">
      <dgm:prSet phldrT="[Text]"/>
      <dgm:spPr>
        <a:gradFill rotWithShape="0">
          <a:gsLst>
            <a:gs pos="0">
              <a:srgbClr val="040506"/>
            </a:gs>
            <a:gs pos="66000">
              <a:srgbClr val="2D1B69"/>
            </a:gs>
            <a:gs pos="0">
              <a:srgbClr val="EA4B71">
                <a:lumMod val="100000"/>
              </a:srgbClr>
            </a:gs>
            <a:gs pos="0">
              <a:srgbClr val="EA4B71">
                <a:lumMod val="100000"/>
              </a:srgbClr>
            </a:gs>
            <a:gs pos="90000">
              <a:srgbClr val="011627"/>
            </a:gs>
          </a:gsLst>
          <a:path path="circle">
            <a:fillToRect l="100000" t="100000"/>
          </a:path>
        </a:gradFill>
        <a:ln>
          <a:gradFill>
            <a:gsLst>
              <a:gs pos="0">
                <a:srgbClr val="011627"/>
              </a:gs>
              <a:gs pos="92000">
                <a:srgbClr val="2D1B69"/>
              </a:gs>
              <a:gs pos="68000">
                <a:srgbClr val="EA4B71"/>
              </a:gs>
              <a:gs pos="77000">
                <a:srgbClr val="011627"/>
              </a:gs>
            </a:gsLst>
            <a:lin ang="5400000" scaled="1"/>
          </a:gradFill>
        </a:ln>
      </dgm:spPr>
      <dgm:t>
        <a:bodyPr/>
        <a:lstStyle/>
        <a:p>
          <a:pPr>
            <a:buNone/>
          </a:pPr>
          <a:r>
            <a:rPr lang="en-GB" dirty="0">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dirty="0" err="1">
              <a:latin typeface="Sans Serif Collection" panose="020B0502040504020204" pitchFamily="34" charset="0"/>
              <a:ea typeface="Sans Serif Collection" panose="020B0502040504020204" pitchFamily="34" charset="0"/>
              <a:cs typeface="Sans Serif Collection" panose="020B0502040504020204" pitchFamily="34" charset="0"/>
            </a:rPr>
            <a:t>Plattformen</a:t>
          </a:r>
          <a:endParaRPr lang="en-DE" dirty="0">
            <a:latin typeface="Sans Serif Collection" panose="020B0502040504020204" pitchFamily="34" charset="0"/>
            <a:ea typeface="Sans Serif Collection" panose="020B0502040504020204" pitchFamily="34" charset="0"/>
            <a:cs typeface="Sans Serif Collection" panose="020B0502040504020204" pitchFamily="34" charset="0"/>
          </a:endParaRPr>
        </a:p>
      </dgm:t>
    </dgm:pt>
    <dgm:pt modelId="{C1255445-AD40-4691-815B-B763B4477A82}" type="sibTrans" cxnId="{D09D4E03-C5E9-4B6F-B9CC-2A54A84E8582}">
      <dgm:prSet/>
      <dgm:spPr/>
      <dgm:t>
        <a:bodyPr/>
        <a:lstStyle/>
        <a:p>
          <a:endParaRPr lang="en-DE"/>
        </a:p>
      </dgm:t>
    </dgm:pt>
    <dgm:pt modelId="{87D7BA1D-F625-479D-9866-A0A4FD453BAF}" type="parTrans" cxnId="{D09D4E03-C5E9-4B6F-B9CC-2A54A84E8582}">
      <dgm:prSet/>
      <dgm:spPr/>
      <dgm:t>
        <a:bodyPr/>
        <a:lstStyle/>
        <a:p>
          <a:endParaRPr lang="en-DE"/>
        </a:p>
      </dgm:t>
    </dgm:pt>
    <dgm:pt modelId="{0BB1A649-5802-483B-ADD2-EC415F30E0E9}" type="pres">
      <dgm:prSet presAssocID="{BFC5784F-4E94-442F-9CB6-96C02F7FCC8B}" presName="Name0" presStyleCnt="0">
        <dgm:presLayoutVars>
          <dgm:dir/>
          <dgm:animLvl val="lvl"/>
          <dgm:resizeHandles val="exact"/>
        </dgm:presLayoutVars>
      </dgm:prSet>
      <dgm:spPr/>
    </dgm:pt>
    <dgm:pt modelId="{991CE3B5-F7A6-4340-A235-1A286029CB9B}" type="pres">
      <dgm:prSet presAssocID="{1B7AEEFF-4ADF-4C93-8C36-EE0082170DE6}" presName="Name8" presStyleCnt="0"/>
      <dgm:spPr/>
    </dgm:pt>
    <dgm:pt modelId="{B515E9A2-8E2B-4C3E-809A-D01B2DECD533}" type="pres">
      <dgm:prSet presAssocID="{1B7AEEFF-4ADF-4C93-8C36-EE0082170DE6}" presName="level" presStyleLbl="node1" presStyleIdx="0" presStyleCnt="3">
        <dgm:presLayoutVars>
          <dgm:chMax val="1"/>
          <dgm:bulletEnabled val="1"/>
        </dgm:presLayoutVars>
      </dgm:prSet>
      <dgm:spPr/>
    </dgm:pt>
    <dgm:pt modelId="{5E328704-E382-49EA-A759-CDFC1C63E958}" type="pres">
      <dgm:prSet presAssocID="{1B7AEEFF-4ADF-4C93-8C36-EE0082170DE6}" presName="levelTx" presStyleLbl="revTx" presStyleIdx="0" presStyleCnt="0">
        <dgm:presLayoutVars>
          <dgm:chMax val="1"/>
          <dgm:bulletEnabled val="1"/>
        </dgm:presLayoutVars>
      </dgm:prSet>
      <dgm:spPr/>
    </dgm:pt>
    <dgm:pt modelId="{ACCE266A-40C6-4137-B75C-DB176FB7517C}" type="pres">
      <dgm:prSet presAssocID="{E31628AF-292F-47D3-AB05-71018AD6862C}" presName="Name8" presStyleCnt="0"/>
      <dgm:spPr/>
    </dgm:pt>
    <dgm:pt modelId="{F38F6D87-F013-493B-BC51-303045814A6E}" type="pres">
      <dgm:prSet presAssocID="{E31628AF-292F-47D3-AB05-71018AD6862C}" presName="level" presStyleLbl="node1" presStyleIdx="1" presStyleCnt="3" custLinFactNeighborX="-176">
        <dgm:presLayoutVars>
          <dgm:chMax val="1"/>
          <dgm:bulletEnabled val="1"/>
        </dgm:presLayoutVars>
      </dgm:prSet>
      <dgm:spPr/>
    </dgm:pt>
    <dgm:pt modelId="{C2844017-972D-424F-8B5B-CEB1493B64CD}" type="pres">
      <dgm:prSet presAssocID="{E31628AF-292F-47D3-AB05-71018AD6862C}" presName="levelTx" presStyleLbl="revTx" presStyleIdx="0" presStyleCnt="0">
        <dgm:presLayoutVars>
          <dgm:chMax val="1"/>
          <dgm:bulletEnabled val="1"/>
        </dgm:presLayoutVars>
      </dgm:prSet>
      <dgm:spPr/>
    </dgm:pt>
    <dgm:pt modelId="{2FC93573-8B49-4831-9AC1-DE0D2CA80A28}" type="pres">
      <dgm:prSet presAssocID="{624A1F81-1440-4FA2-B57F-0EACDFF5F260}" presName="Name8" presStyleCnt="0"/>
      <dgm:spPr/>
    </dgm:pt>
    <dgm:pt modelId="{6438538C-7190-4A04-9F7D-9DC6BC244FDE}" type="pres">
      <dgm:prSet presAssocID="{624A1F81-1440-4FA2-B57F-0EACDFF5F260}" presName="level" presStyleLbl="node1" presStyleIdx="2" presStyleCnt="3" custLinFactNeighborX="-5858" custLinFactNeighborY="284">
        <dgm:presLayoutVars>
          <dgm:chMax val="1"/>
          <dgm:bulletEnabled val="1"/>
        </dgm:presLayoutVars>
      </dgm:prSet>
      <dgm:spPr/>
    </dgm:pt>
    <dgm:pt modelId="{BD832825-BAB4-4139-9BCF-5D0C49BC3C51}" type="pres">
      <dgm:prSet presAssocID="{624A1F81-1440-4FA2-B57F-0EACDFF5F260}" presName="levelTx" presStyleLbl="revTx" presStyleIdx="0" presStyleCnt="0">
        <dgm:presLayoutVars>
          <dgm:chMax val="1"/>
          <dgm:bulletEnabled val="1"/>
        </dgm:presLayoutVars>
      </dgm:prSet>
      <dgm:spPr/>
    </dgm:pt>
  </dgm:ptLst>
  <dgm:cxnLst>
    <dgm:cxn modelId="{D09D4E03-C5E9-4B6F-B9CC-2A54A84E8582}" srcId="{BFC5784F-4E94-442F-9CB6-96C02F7FCC8B}" destId="{624A1F81-1440-4FA2-B57F-0EACDFF5F260}" srcOrd="2" destOrd="0" parTransId="{87D7BA1D-F625-479D-9866-A0A4FD453BAF}" sibTransId="{C1255445-AD40-4691-815B-B763B4477A82}"/>
    <dgm:cxn modelId="{6914CF12-F4E3-48F9-B46D-8D1B8E06EDC6}" type="presOf" srcId="{624A1F81-1440-4FA2-B57F-0EACDFF5F260}" destId="{BD832825-BAB4-4139-9BCF-5D0C49BC3C51}" srcOrd="1" destOrd="0" presId="urn:microsoft.com/office/officeart/2005/8/layout/pyramid1"/>
    <dgm:cxn modelId="{E3B9BC28-0CCD-4738-9786-98D569211F5A}" type="presOf" srcId="{BFC5784F-4E94-442F-9CB6-96C02F7FCC8B}" destId="{0BB1A649-5802-483B-ADD2-EC415F30E0E9}" srcOrd="0" destOrd="0" presId="urn:microsoft.com/office/officeart/2005/8/layout/pyramid1"/>
    <dgm:cxn modelId="{861F6F42-FE45-4216-B05B-978BC990D342}" srcId="{BFC5784F-4E94-442F-9CB6-96C02F7FCC8B}" destId="{E31628AF-292F-47D3-AB05-71018AD6862C}" srcOrd="1" destOrd="0" parTransId="{EC634B8E-F7DB-43B5-B278-83CB2C2D32ED}" sibTransId="{12C1456F-A346-441C-B155-BD875E8BFC9B}"/>
    <dgm:cxn modelId="{B705CB51-0ED7-46D7-A416-F1B16747EE00}" type="presOf" srcId="{1B7AEEFF-4ADF-4C93-8C36-EE0082170DE6}" destId="{B515E9A2-8E2B-4C3E-809A-D01B2DECD533}" srcOrd="0" destOrd="0" presId="urn:microsoft.com/office/officeart/2005/8/layout/pyramid1"/>
    <dgm:cxn modelId="{A6AECFA3-1407-42AE-A808-FB6EDD324C30}" srcId="{BFC5784F-4E94-442F-9CB6-96C02F7FCC8B}" destId="{1B7AEEFF-4ADF-4C93-8C36-EE0082170DE6}" srcOrd="0" destOrd="0" parTransId="{85C9B808-E2EC-44B0-A88B-B3562E84B487}" sibTransId="{E37E0ADE-F99D-4063-8E4F-A26213BEA98C}"/>
    <dgm:cxn modelId="{3B4DDCA3-64EB-44B3-8056-96087EE38BCF}" type="presOf" srcId="{E31628AF-292F-47D3-AB05-71018AD6862C}" destId="{F38F6D87-F013-493B-BC51-303045814A6E}" srcOrd="0" destOrd="0" presId="urn:microsoft.com/office/officeart/2005/8/layout/pyramid1"/>
    <dgm:cxn modelId="{5E997CB1-7730-4FAE-A1C2-928B611A380E}" type="presOf" srcId="{E31628AF-292F-47D3-AB05-71018AD6862C}" destId="{C2844017-972D-424F-8B5B-CEB1493B64CD}" srcOrd="1" destOrd="0" presId="urn:microsoft.com/office/officeart/2005/8/layout/pyramid1"/>
    <dgm:cxn modelId="{FB4D18B2-B306-4075-B28E-8048CF84244D}" type="presOf" srcId="{624A1F81-1440-4FA2-B57F-0EACDFF5F260}" destId="{6438538C-7190-4A04-9F7D-9DC6BC244FDE}" srcOrd="0" destOrd="0" presId="urn:microsoft.com/office/officeart/2005/8/layout/pyramid1"/>
    <dgm:cxn modelId="{B48758E8-AFD0-410A-95A0-E022DAB845D8}" type="presOf" srcId="{1B7AEEFF-4ADF-4C93-8C36-EE0082170DE6}" destId="{5E328704-E382-49EA-A759-CDFC1C63E958}" srcOrd="1" destOrd="0" presId="urn:microsoft.com/office/officeart/2005/8/layout/pyramid1"/>
    <dgm:cxn modelId="{34456EA9-3C12-40D7-9174-B196F739FFDC}" type="presParOf" srcId="{0BB1A649-5802-483B-ADD2-EC415F30E0E9}" destId="{991CE3B5-F7A6-4340-A235-1A286029CB9B}" srcOrd="0" destOrd="0" presId="urn:microsoft.com/office/officeart/2005/8/layout/pyramid1"/>
    <dgm:cxn modelId="{390E3065-E3E0-420A-983E-CE59EF121BBA}" type="presParOf" srcId="{991CE3B5-F7A6-4340-A235-1A286029CB9B}" destId="{B515E9A2-8E2B-4C3E-809A-D01B2DECD533}" srcOrd="0" destOrd="0" presId="urn:microsoft.com/office/officeart/2005/8/layout/pyramid1"/>
    <dgm:cxn modelId="{22E61463-96F9-49B9-8ADB-4322CE61E8E4}" type="presParOf" srcId="{991CE3B5-F7A6-4340-A235-1A286029CB9B}" destId="{5E328704-E382-49EA-A759-CDFC1C63E958}" srcOrd="1" destOrd="0" presId="urn:microsoft.com/office/officeart/2005/8/layout/pyramid1"/>
    <dgm:cxn modelId="{F1C2535F-473F-4718-9B45-D9CABB131228}" type="presParOf" srcId="{0BB1A649-5802-483B-ADD2-EC415F30E0E9}" destId="{ACCE266A-40C6-4137-B75C-DB176FB7517C}" srcOrd="1" destOrd="0" presId="urn:microsoft.com/office/officeart/2005/8/layout/pyramid1"/>
    <dgm:cxn modelId="{0D93E6FC-1B18-424F-8AB8-20797A604272}" type="presParOf" srcId="{ACCE266A-40C6-4137-B75C-DB176FB7517C}" destId="{F38F6D87-F013-493B-BC51-303045814A6E}" srcOrd="0" destOrd="0" presId="urn:microsoft.com/office/officeart/2005/8/layout/pyramid1"/>
    <dgm:cxn modelId="{9BF135F7-031B-4B83-B462-532F4BBDA6AC}" type="presParOf" srcId="{ACCE266A-40C6-4137-B75C-DB176FB7517C}" destId="{C2844017-972D-424F-8B5B-CEB1493B64CD}" srcOrd="1" destOrd="0" presId="urn:microsoft.com/office/officeart/2005/8/layout/pyramid1"/>
    <dgm:cxn modelId="{EBEDE9CB-3E96-4AC2-BDCE-7D60FB379F36}" type="presParOf" srcId="{0BB1A649-5802-483B-ADD2-EC415F30E0E9}" destId="{2FC93573-8B49-4831-9AC1-DE0D2CA80A28}" srcOrd="2" destOrd="0" presId="urn:microsoft.com/office/officeart/2005/8/layout/pyramid1"/>
    <dgm:cxn modelId="{0BC5A0ED-3657-4625-B02F-532AFCF535B1}" type="presParOf" srcId="{2FC93573-8B49-4831-9AC1-DE0D2CA80A28}" destId="{6438538C-7190-4A04-9F7D-9DC6BC244FDE}" srcOrd="0" destOrd="0" presId="urn:microsoft.com/office/officeart/2005/8/layout/pyramid1"/>
    <dgm:cxn modelId="{ADFB4128-3A00-454B-9217-BC9FFD03DA7E}" type="presParOf" srcId="{2FC93573-8B49-4831-9AC1-DE0D2CA80A28}" destId="{BD832825-BAB4-4139-9BCF-5D0C49BC3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5E9A2-8E2B-4C3E-809A-D01B2DECD533}">
      <dsp:nvSpPr>
        <dsp:cNvPr id="0" name=""/>
        <dsp:cNvSpPr/>
      </dsp:nvSpPr>
      <dsp:spPr>
        <a:xfrm>
          <a:off x="4064000" y="0"/>
          <a:ext cx="4064000" cy="2286000"/>
        </a:xfrm>
        <a:prstGeom prst="trapezoid">
          <a:avLst>
            <a:gd name="adj" fmla="val 88889"/>
          </a:avLst>
        </a:prstGeom>
        <a:gradFill rotWithShape="0">
          <a:gsLst>
            <a:gs pos="31000">
              <a:srgbClr val="040506"/>
            </a:gs>
            <a:gs pos="27000">
              <a:srgbClr val="22154F"/>
            </a:gs>
            <a:gs pos="52000">
              <a:srgbClr val="2D1B69"/>
            </a:gs>
            <a:gs pos="1000">
              <a:srgbClr val="EA4B71"/>
            </a:gs>
            <a:gs pos="99000">
              <a:srgbClr val="EA4B71">
                <a:lumMod val="100000"/>
              </a:srgbClr>
            </a:gs>
            <a:gs pos="76000">
              <a:srgbClr val="1E1344"/>
            </a:gs>
            <a:gs pos="67000">
              <a:srgbClr val="040506"/>
            </a:gs>
          </a:gsLst>
          <a:path path="circle">
            <a:fillToRect l="100000" t="100000"/>
          </a:path>
        </a:gradFill>
        <a:ln w="19050" cap="flat" cmpd="sng" algn="ctr">
          <a:gradFill>
            <a:gsLst>
              <a:gs pos="0">
                <a:srgbClr val="011627"/>
              </a:gs>
              <a:gs pos="100000">
                <a:srgbClr val="2D1B69"/>
              </a:gs>
              <a:gs pos="0">
                <a:srgbClr val="EA4B71"/>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DE" sz="6500" kern="1200" dirty="0"/>
        </a:p>
      </dsp:txBody>
      <dsp:txXfrm>
        <a:off x="4064000" y="0"/>
        <a:ext cx="4064000" cy="2286000"/>
      </dsp:txXfrm>
    </dsp:sp>
    <dsp:sp modelId="{F38F6D87-F013-493B-BC51-303045814A6E}">
      <dsp:nvSpPr>
        <dsp:cNvPr id="0" name=""/>
        <dsp:cNvSpPr/>
      </dsp:nvSpPr>
      <dsp:spPr>
        <a:xfrm>
          <a:off x="2017694" y="2286000"/>
          <a:ext cx="8128000" cy="2286000"/>
        </a:xfrm>
        <a:prstGeom prst="trapezoid">
          <a:avLst>
            <a:gd name="adj" fmla="val 88889"/>
          </a:avLst>
        </a:prstGeom>
        <a:gradFill rotWithShape="0">
          <a:gsLst>
            <a:gs pos="100000">
              <a:srgbClr val="040506">
                <a:lumMod val="93000"/>
              </a:srgbClr>
            </a:gs>
            <a:gs pos="35000">
              <a:srgbClr val="2D1B69"/>
            </a:gs>
            <a:gs pos="0">
              <a:srgbClr val="EA4B71">
                <a:lumMod val="100000"/>
              </a:srgbClr>
            </a:gs>
            <a:gs pos="100000">
              <a:srgbClr val="040506"/>
            </a:gs>
          </a:gsLst>
          <a:path path="circle">
            <a:fillToRect l="100000" t="100000"/>
          </a:path>
        </a:gradFill>
        <a:ln w="19050" cap="flat" cmpd="sng" algn="ctr">
          <a:gradFill>
            <a:gsLst>
              <a:gs pos="0">
                <a:srgbClr val="011627"/>
              </a:gs>
              <a:gs pos="74000">
                <a:srgbClr val="2D1B69"/>
              </a:gs>
              <a:gs pos="25000">
                <a:srgbClr val="EA4B71"/>
              </a:gs>
              <a:gs pos="24000">
                <a:srgbClr val="131A2D"/>
              </a:gs>
              <a:gs pos="79000">
                <a:srgbClr val="EA4B71"/>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KI-Tools </a:t>
          </a:r>
          <a:endParaRPr lang="en-DE"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3440094" y="2286000"/>
        <a:ext cx="5283200" cy="2286000"/>
      </dsp:txXfrm>
    </dsp:sp>
    <dsp:sp modelId="{6438538C-7190-4A04-9F7D-9DC6BC244FDE}">
      <dsp:nvSpPr>
        <dsp:cNvPr id="0" name=""/>
        <dsp:cNvSpPr/>
      </dsp:nvSpPr>
      <dsp:spPr>
        <a:xfrm>
          <a:off x="0" y="4572000"/>
          <a:ext cx="12192000" cy="2286000"/>
        </a:xfrm>
        <a:prstGeom prst="trapezoid">
          <a:avLst>
            <a:gd name="adj" fmla="val 88889"/>
          </a:avLst>
        </a:prstGeom>
        <a:gradFill rotWithShape="0">
          <a:gsLst>
            <a:gs pos="0">
              <a:srgbClr val="040506"/>
            </a:gs>
            <a:gs pos="66000">
              <a:srgbClr val="2D1B69"/>
            </a:gs>
            <a:gs pos="0">
              <a:srgbClr val="EA4B71">
                <a:lumMod val="100000"/>
              </a:srgbClr>
            </a:gs>
            <a:gs pos="0">
              <a:srgbClr val="EA4B71">
                <a:lumMod val="100000"/>
              </a:srgbClr>
            </a:gs>
            <a:gs pos="90000">
              <a:srgbClr val="011627"/>
            </a:gs>
          </a:gsLst>
          <a:path path="circle">
            <a:fillToRect l="100000" t="100000"/>
          </a:path>
        </a:gradFill>
        <a:ln w="19050" cap="flat" cmpd="sng" algn="ctr">
          <a:gradFill>
            <a:gsLst>
              <a:gs pos="0">
                <a:srgbClr val="011627"/>
              </a:gs>
              <a:gs pos="92000">
                <a:srgbClr val="2D1B69"/>
              </a:gs>
              <a:gs pos="68000">
                <a:srgbClr val="EA4B71"/>
              </a:gs>
              <a:gs pos="77000">
                <a:srgbClr val="011627"/>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500" kern="1200" dirty="0" err="1">
              <a:latin typeface="Sans Serif Collection" panose="020B0502040504020204" pitchFamily="34" charset="0"/>
              <a:ea typeface="Sans Serif Collection" panose="020B0502040504020204" pitchFamily="34" charset="0"/>
              <a:cs typeface="Sans Serif Collection" panose="020B0502040504020204" pitchFamily="34" charset="0"/>
            </a:rPr>
            <a:t>Plattformen</a:t>
          </a:r>
          <a:endParaRPr lang="en-DE"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2133599" y="4572000"/>
        <a:ext cx="7924800" cy="228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5E9A2-8E2B-4C3E-809A-D01B2DECD533}">
      <dsp:nvSpPr>
        <dsp:cNvPr id="0" name=""/>
        <dsp:cNvSpPr/>
      </dsp:nvSpPr>
      <dsp:spPr>
        <a:xfrm>
          <a:off x="4064000" y="0"/>
          <a:ext cx="4064000" cy="2286000"/>
        </a:xfrm>
        <a:prstGeom prst="trapezoid">
          <a:avLst>
            <a:gd name="adj" fmla="val 88889"/>
          </a:avLst>
        </a:prstGeom>
        <a:gradFill rotWithShape="0">
          <a:gsLst>
            <a:gs pos="31000">
              <a:srgbClr val="040506"/>
            </a:gs>
            <a:gs pos="27000">
              <a:srgbClr val="22154F"/>
            </a:gs>
            <a:gs pos="52000">
              <a:srgbClr val="2D1B69"/>
            </a:gs>
            <a:gs pos="1000">
              <a:srgbClr val="EA4B71"/>
            </a:gs>
            <a:gs pos="99000">
              <a:srgbClr val="EA4B71">
                <a:lumMod val="100000"/>
              </a:srgbClr>
            </a:gs>
            <a:gs pos="76000">
              <a:srgbClr val="1E1344"/>
            </a:gs>
            <a:gs pos="67000">
              <a:srgbClr val="040506"/>
            </a:gs>
          </a:gsLst>
          <a:path path="circle">
            <a:fillToRect l="100000" t="100000"/>
          </a:path>
        </a:gradFill>
        <a:ln w="19050" cap="flat" cmpd="sng" algn="ctr">
          <a:gradFill>
            <a:gsLst>
              <a:gs pos="0">
                <a:srgbClr val="011627"/>
              </a:gs>
              <a:gs pos="100000">
                <a:srgbClr val="2D1B69"/>
              </a:gs>
              <a:gs pos="0">
                <a:srgbClr val="EA4B71"/>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DE" sz="6500" kern="1200" dirty="0"/>
        </a:p>
      </dsp:txBody>
      <dsp:txXfrm>
        <a:off x="4064000" y="0"/>
        <a:ext cx="4064000" cy="2286000"/>
      </dsp:txXfrm>
    </dsp:sp>
    <dsp:sp modelId="{F38F6D87-F013-493B-BC51-303045814A6E}">
      <dsp:nvSpPr>
        <dsp:cNvPr id="0" name=""/>
        <dsp:cNvSpPr/>
      </dsp:nvSpPr>
      <dsp:spPr>
        <a:xfrm>
          <a:off x="2017694" y="2286000"/>
          <a:ext cx="8128000" cy="2286000"/>
        </a:xfrm>
        <a:prstGeom prst="trapezoid">
          <a:avLst>
            <a:gd name="adj" fmla="val 88889"/>
          </a:avLst>
        </a:prstGeom>
        <a:gradFill rotWithShape="0">
          <a:gsLst>
            <a:gs pos="100000">
              <a:srgbClr val="040506">
                <a:lumMod val="93000"/>
              </a:srgbClr>
            </a:gs>
            <a:gs pos="35000">
              <a:srgbClr val="2D1B69"/>
            </a:gs>
            <a:gs pos="0">
              <a:srgbClr val="EA4B71">
                <a:lumMod val="100000"/>
              </a:srgbClr>
            </a:gs>
            <a:gs pos="100000">
              <a:srgbClr val="040506"/>
            </a:gs>
          </a:gsLst>
          <a:path path="circle">
            <a:fillToRect l="100000" t="100000"/>
          </a:path>
        </a:gradFill>
        <a:ln w="19050" cap="flat" cmpd="sng" algn="ctr">
          <a:gradFill>
            <a:gsLst>
              <a:gs pos="0">
                <a:srgbClr val="011627"/>
              </a:gs>
              <a:gs pos="74000">
                <a:srgbClr val="2D1B69"/>
              </a:gs>
              <a:gs pos="25000">
                <a:srgbClr val="EA4B71"/>
              </a:gs>
              <a:gs pos="24000">
                <a:srgbClr val="131A2D"/>
              </a:gs>
              <a:gs pos="79000">
                <a:srgbClr val="EA4B71"/>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KI-Tools </a:t>
          </a:r>
          <a:endParaRPr lang="en-DE"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3440094" y="2286000"/>
        <a:ext cx="5283200" cy="2286000"/>
      </dsp:txXfrm>
    </dsp:sp>
    <dsp:sp modelId="{6438538C-7190-4A04-9F7D-9DC6BC244FDE}">
      <dsp:nvSpPr>
        <dsp:cNvPr id="0" name=""/>
        <dsp:cNvSpPr/>
      </dsp:nvSpPr>
      <dsp:spPr>
        <a:xfrm>
          <a:off x="0" y="4572000"/>
          <a:ext cx="12192000" cy="2286000"/>
        </a:xfrm>
        <a:prstGeom prst="trapezoid">
          <a:avLst>
            <a:gd name="adj" fmla="val 88889"/>
          </a:avLst>
        </a:prstGeom>
        <a:gradFill rotWithShape="0">
          <a:gsLst>
            <a:gs pos="0">
              <a:srgbClr val="040506"/>
            </a:gs>
            <a:gs pos="66000">
              <a:srgbClr val="2D1B69"/>
            </a:gs>
            <a:gs pos="0">
              <a:srgbClr val="EA4B71">
                <a:lumMod val="100000"/>
              </a:srgbClr>
            </a:gs>
            <a:gs pos="0">
              <a:srgbClr val="EA4B71">
                <a:lumMod val="100000"/>
              </a:srgbClr>
            </a:gs>
            <a:gs pos="90000">
              <a:srgbClr val="011627"/>
            </a:gs>
          </a:gsLst>
          <a:path path="circle">
            <a:fillToRect l="100000" t="100000"/>
          </a:path>
        </a:gradFill>
        <a:ln w="19050" cap="flat" cmpd="sng" algn="ctr">
          <a:gradFill>
            <a:gsLst>
              <a:gs pos="0">
                <a:srgbClr val="011627"/>
              </a:gs>
              <a:gs pos="92000">
                <a:srgbClr val="2D1B69"/>
              </a:gs>
              <a:gs pos="68000">
                <a:srgbClr val="EA4B71"/>
              </a:gs>
              <a:gs pos="77000">
                <a:srgbClr val="011627"/>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500" kern="1200" dirty="0" err="1">
              <a:latin typeface="Sans Serif Collection" panose="020B0502040504020204" pitchFamily="34" charset="0"/>
              <a:ea typeface="Sans Serif Collection" panose="020B0502040504020204" pitchFamily="34" charset="0"/>
              <a:cs typeface="Sans Serif Collection" panose="020B0502040504020204" pitchFamily="34" charset="0"/>
            </a:rPr>
            <a:t>Plattformen</a:t>
          </a:r>
          <a:endParaRPr lang="en-DE" sz="6500" kern="12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dsp:txBody>
      <dsp:txXfrm>
        <a:off x="2133599" y="4572000"/>
        <a:ext cx="7924800" cy="2286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31EFA-8D03-4F68-BC6F-DC877D444DFC}" type="datetimeFigureOut">
              <a:rPr lang="en-DE" smtClean="0"/>
              <a:t>25/02/2026</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CD385B-8AAE-404E-BB15-A632566B1914}" type="slidenum">
              <a:rPr lang="en-DE" smtClean="0"/>
              <a:t>‹#›</a:t>
            </a:fld>
            <a:endParaRPr lang="en-DE"/>
          </a:p>
        </p:txBody>
      </p:sp>
    </p:spTree>
    <p:extLst>
      <p:ext uri="{BB962C8B-B14F-4D97-AF65-F5344CB8AC3E}">
        <p14:creationId xmlns:p14="http://schemas.microsoft.com/office/powerpoint/2010/main" val="279270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25F1-9792-CA43-BA3E-B461AE9E4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6F588-87B2-6873-0593-DB6394A51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4D059-65CE-B9C8-BA2C-B92251FA52BD}"/>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A064E725-C635-62F3-94CF-D21367873954}"/>
              </a:ext>
            </a:extLst>
          </p:cNvPr>
          <p:cNvSpPr>
            <a:spLocks noGrp="1"/>
          </p:cNvSpPr>
          <p:nvPr>
            <p:ph type="sldNum" sz="quarter" idx="5"/>
          </p:nvPr>
        </p:nvSpPr>
        <p:spPr/>
        <p:txBody>
          <a:bodyPr/>
          <a:lstStyle/>
          <a:p>
            <a:fld id="{38CD385B-8AAE-404E-BB15-A632566B1914}" type="slidenum">
              <a:rPr lang="en-DE" smtClean="0"/>
              <a:t>5</a:t>
            </a:fld>
            <a:endParaRPr lang="en-DE"/>
          </a:p>
        </p:txBody>
      </p:sp>
    </p:spTree>
    <p:extLst>
      <p:ext uri="{BB962C8B-B14F-4D97-AF65-F5344CB8AC3E}">
        <p14:creationId xmlns:p14="http://schemas.microsoft.com/office/powerpoint/2010/main" val="403279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3324-5CF2-C47C-EBF9-5508869F8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4FD8C-804D-A338-DB79-E43C000C8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3B80A-7B7B-71C6-D823-9E873F42315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4BDD20EA-6D04-9750-47B4-A118E26D6A05}"/>
              </a:ext>
            </a:extLst>
          </p:cNvPr>
          <p:cNvSpPr>
            <a:spLocks noGrp="1"/>
          </p:cNvSpPr>
          <p:nvPr>
            <p:ph type="sldNum" sz="quarter" idx="5"/>
          </p:nvPr>
        </p:nvSpPr>
        <p:spPr/>
        <p:txBody>
          <a:bodyPr/>
          <a:lstStyle/>
          <a:p>
            <a:fld id="{38CD385B-8AAE-404E-BB15-A632566B1914}" type="slidenum">
              <a:rPr lang="en-DE" smtClean="0"/>
              <a:t>6</a:t>
            </a:fld>
            <a:endParaRPr lang="en-DE"/>
          </a:p>
        </p:txBody>
      </p:sp>
    </p:spTree>
    <p:extLst>
      <p:ext uri="{BB962C8B-B14F-4D97-AF65-F5344CB8AC3E}">
        <p14:creationId xmlns:p14="http://schemas.microsoft.com/office/powerpoint/2010/main" val="385137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616B7-83FB-F5BA-CC30-4AB460ABE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30794-A28A-9CA5-27A5-C2FB32D3D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F7C94-29DB-F06A-F137-8100CC3D57FC}"/>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D0D793CC-39C0-DE1F-84C8-E955D170B100}"/>
              </a:ext>
            </a:extLst>
          </p:cNvPr>
          <p:cNvSpPr>
            <a:spLocks noGrp="1"/>
          </p:cNvSpPr>
          <p:nvPr>
            <p:ph type="sldNum" sz="quarter" idx="5"/>
          </p:nvPr>
        </p:nvSpPr>
        <p:spPr/>
        <p:txBody>
          <a:bodyPr/>
          <a:lstStyle/>
          <a:p>
            <a:fld id="{38CD385B-8AAE-404E-BB15-A632566B1914}" type="slidenum">
              <a:rPr lang="en-DE" smtClean="0"/>
              <a:t>7</a:t>
            </a:fld>
            <a:endParaRPr lang="en-DE"/>
          </a:p>
        </p:txBody>
      </p:sp>
    </p:spTree>
    <p:extLst>
      <p:ext uri="{BB962C8B-B14F-4D97-AF65-F5344CB8AC3E}">
        <p14:creationId xmlns:p14="http://schemas.microsoft.com/office/powerpoint/2010/main" val="82399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F4F3-1333-47F6-1FD1-9DB0EE55A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40645-EE1A-D1F4-9D56-FEBF5B7D2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848A96-C16E-C33A-424E-4E1F760BD81A}"/>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65FE86EF-242B-ED9A-850B-B1BD342B7C1C}"/>
              </a:ext>
            </a:extLst>
          </p:cNvPr>
          <p:cNvSpPr>
            <a:spLocks noGrp="1"/>
          </p:cNvSpPr>
          <p:nvPr>
            <p:ph type="sldNum" sz="quarter" idx="5"/>
          </p:nvPr>
        </p:nvSpPr>
        <p:spPr/>
        <p:txBody>
          <a:bodyPr/>
          <a:lstStyle/>
          <a:p>
            <a:fld id="{38CD385B-8AAE-404E-BB15-A632566B1914}" type="slidenum">
              <a:rPr lang="en-DE" smtClean="0"/>
              <a:t>12</a:t>
            </a:fld>
            <a:endParaRPr lang="en-DE"/>
          </a:p>
        </p:txBody>
      </p:sp>
    </p:spTree>
    <p:extLst>
      <p:ext uri="{BB962C8B-B14F-4D97-AF65-F5344CB8AC3E}">
        <p14:creationId xmlns:p14="http://schemas.microsoft.com/office/powerpoint/2010/main" val="209033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16458-87A5-3AE7-B649-BF5F03E69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BED11-DDBD-EF96-CCD6-58C21AAF9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82525-FCB5-9D9E-B76C-B1E2E25C18E0}"/>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1DCD2A0-B89C-F309-27FF-611CA5F9780C}"/>
              </a:ext>
            </a:extLst>
          </p:cNvPr>
          <p:cNvSpPr>
            <a:spLocks noGrp="1"/>
          </p:cNvSpPr>
          <p:nvPr>
            <p:ph type="sldNum" sz="quarter" idx="5"/>
          </p:nvPr>
        </p:nvSpPr>
        <p:spPr/>
        <p:txBody>
          <a:bodyPr/>
          <a:lstStyle/>
          <a:p>
            <a:fld id="{38CD385B-8AAE-404E-BB15-A632566B1914}" type="slidenum">
              <a:rPr lang="en-DE" smtClean="0"/>
              <a:t>14</a:t>
            </a:fld>
            <a:endParaRPr lang="en-DE"/>
          </a:p>
        </p:txBody>
      </p:sp>
    </p:spTree>
    <p:extLst>
      <p:ext uri="{BB962C8B-B14F-4D97-AF65-F5344CB8AC3E}">
        <p14:creationId xmlns:p14="http://schemas.microsoft.com/office/powerpoint/2010/main" val="425249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4489531-92A9-4581-B79A-F6454EF76578}" type="datetimeFigureOut">
              <a:rPr lang="en-DE" smtClean="0"/>
              <a:t>25/02/2026</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2420086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4489531-92A9-4581-B79A-F6454EF76578}" type="datetimeFigureOut">
              <a:rPr lang="en-DE" smtClean="0"/>
              <a:t>25/02/2026</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380260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4489531-92A9-4581-B79A-F6454EF76578}" type="datetimeFigureOut">
              <a:rPr lang="en-DE" smtClean="0"/>
              <a:t>25/02/2026</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24304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4489531-92A9-4581-B79A-F6454EF76578}" type="datetimeFigureOut">
              <a:rPr lang="en-DE" smtClean="0"/>
              <a:t>25/02/2026</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1994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4489531-92A9-4581-B79A-F6454EF76578}" type="datetimeFigureOut">
              <a:rPr lang="en-DE" smtClean="0"/>
              <a:t>25/02/2026</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92531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4489531-92A9-4581-B79A-F6454EF76578}" type="datetimeFigureOut">
              <a:rPr lang="en-DE" smtClean="0"/>
              <a:t>25/02/2026</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75037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4489531-92A9-4581-B79A-F6454EF76578}" type="datetimeFigureOut">
              <a:rPr lang="en-DE" smtClean="0"/>
              <a:t>25/02/2026</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281109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4489531-92A9-4581-B79A-F6454EF76578}" type="datetimeFigureOut">
              <a:rPr lang="en-DE" smtClean="0"/>
              <a:t>25/02/2026</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25759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89531-92A9-4581-B79A-F6454EF76578}" type="datetimeFigureOut">
              <a:rPr lang="en-DE" smtClean="0"/>
              <a:t>25/02/2026</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4078099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4489531-92A9-4581-B79A-F6454EF76578}" type="datetimeFigureOut">
              <a:rPr lang="en-DE" smtClean="0"/>
              <a:t>25/02/2026</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396228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4489531-92A9-4581-B79A-F6454EF76578}" type="datetimeFigureOut">
              <a:rPr lang="en-DE" smtClean="0"/>
              <a:t>25/02/2026</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9EF342FE-324A-4884-9418-0A310460369E}" type="slidenum">
              <a:rPr lang="en-DE" smtClean="0"/>
              <a:t>‹#›</a:t>
            </a:fld>
            <a:endParaRPr lang="en-DE"/>
          </a:p>
        </p:txBody>
      </p:sp>
    </p:spTree>
    <p:extLst>
      <p:ext uri="{BB962C8B-B14F-4D97-AF65-F5344CB8AC3E}">
        <p14:creationId xmlns:p14="http://schemas.microsoft.com/office/powerpoint/2010/main" val="2022357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14489531-92A9-4581-B79A-F6454EF76578}" type="datetimeFigureOut">
              <a:rPr lang="en-DE" smtClean="0"/>
              <a:t>25/02/2026</a:t>
            </a:fld>
            <a:endParaRPr lang="en-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EF342FE-324A-4884-9418-0A310460369E}" type="slidenum">
              <a:rPr lang="en-DE" smtClean="0"/>
              <a:t>‹#›</a:t>
            </a:fld>
            <a:endParaRPr lang="en-DE"/>
          </a:p>
        </p:txBody>
      </p:sp>
    </p:spTree>
    <p:extLst>
      <p:ext uri="{BB962C8B-B14F-4D97-AF65-F5344CB8AC3E}">
        <p14:creationId xmlns:p14="http://schemas.microsoft.com/office/powerpoint/2010/main" val="148784567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F7E988D3-3A4B-A2A8-1516-FF8DB5F22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9536B-E19E-50F3-BC17-94719DBCB5ED}"/>
              </a:ext>
            </a:extLst>
          </p:cNvPr>
          <p:cNvSpPr>
            <a:spLocks noGrp="1"/>
          </p:cNvSpPr>
          <p:nvPr>
            <p:ph type="ctrTitle"/>
          </p:nvPr>
        </p:nvSpPr>
        <p:spPr>
          <a:xfrm>
            <a:off x="0" y="1792659"/>
            <a:ext cx="12192000" cy="2474541"/>
          </a:xfrm>
        </p:spPr>
        <p:txBody>
          <a:bodyPr>
            <a:noAutofit/>
          </a:bodyPr>
          <a:lstStyle/>
          <a:p>
            <a:pPr>
              <a:lnSpc>
                <a:spcPct val="100000"/>
              </a:lnSpc>
            </a:pPr>
            <a:r>
              <a:rPr lang="de-DE" sz="54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 neue Möglichkeiten und kritische Fragen</a:t>
            </a:r>
            <a:endParaRPr lang="en-DE" sz="54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Box 2">
            <a:extLst>
              <a:ext uri="{FF2B5EF4-FFF2-40B4-BE49-F238E27FC236}">
                <a16:creationId xmlns:a16="http://schemas.microsoft.com/office/drawing/2014/main" id="{1C81861A-2C5F-95B7-0891-CFDFCED1EA93}"/>
              </a:ext>
            </a:extLst>
          </p:cNvPr>
          <p:cNvSpPr txBox="1"/>
          <p:nvPr/>
        </p:nvSpPr>
        <p:spPr>
          <a:xfrm>
            <a:off x="6724869" y="6425859"/>
            <a:ext cx="5394425" cy="677108"/>
          </a:xfrm>
          <a:prstGeom prst="rect">
            <a:avLst/>
          </a:prstGeom>
          <a:noFill/>
        </p:spPr>
        <p:txBody>
          <a:bodyPr wrap="none" rtlCol="0">
            <a:spAutoFit/>
          </a:bodyPr>
          <a:lstStyle/>
          <a:p>
            <a:r>
              <a:rPr lang="de-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Yulia Dmitrievna, 26.02.2026, BBS Burgdorf</a:t>
            </a:r>
            <a:endParaRPr lang="en-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DE" dirty="0"/>
          </a:p>
        </p:txBody>
      </p:sp>
    </p:spTree>
    <p:extLst>
      <p:ext uri="{BB962C8B-B14F-4D97-AF65-F5344CB8AC3E}">
        <p14:creationId xmlns:p14="http://schemas.microsoft.com/office/powerpoint/2010/main" val="112697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1A87262-37D1-7750-EC83-B966655302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05EA73C-6107-9622-481F-5F1823B2A2B7}"/>
              </a:ext>
            </a:extLst>
          </p:cNvPr>
          <p:cNvSpPr txBox="1"/>
          <p:nvPr/>
        </p:nvSpPr>
        <p:spPr>
          <a:xfrm>
            <a:off x="281176" y="2557101"/>
            <a:ext cx="11629647" cy="147732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lnSpc>
                <a:spcPct val="150000"/>
              </a:lnSpc>
            </a:pP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Die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drei</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Ebenen</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der KI-</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Nutzung</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154515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rgbClr val="040506"/>
            </a:gs>
            <a:gs pos="47000">
              <a:srgbClr val="2D1B69"/>
            </a:gs>
            <a:gs pos="0">
              <a:srgbClr val="EA4B71">
                <a:lumMod val="100000"/>
              </a:srgbClr>
            </a:gs>
            <a:gs pos="100000">
              <a:srgbClr val="040506"/>
            </a:gs>
          </a:gsLst>
          <a:path path="circle">
            <a:fillToRect l="100000" t="100000"/>
          </a:path>
        </a:gradFill>
        <a:effectLst/>
      </p:bgPr>
    </p:bg>
    <p:spTree>
      <p:nvGrpSpPr>
        <p:cNvPr id="1" name="">
          <a:extLst>
            <a:ext uri="{FF2B5EF4-FFF2-40B4-BE49-F238E27FC236}">
              <a16:creationId xmlns:a16="http://schemas.microsoft.com/office/drawing/2014/main" id="{389E1C39-E724-FBCA-AC2D-F68C228ED1EF}"/>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1A305A0-CA71-3E58-6483-0B07337AA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E23BEFA-DCA6-4A1D-0CAD-52A942C0E76C}"/>
              </a:ext>
            </a:extLst>
          </p:cNvPr>
          <p:cNvSpPr txBox="1"/>
          <p:nvPr/>
        </p:nvSpPr>
        <p:spPr>
          <a:xfrm>
            <a:off x="838200" y="552687"/>
            <a:ext cx="10515600" cy="111053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52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6" name="Picture 5" descr="A red flower with white background&#10;&#10;AI-generated content may be incorrect.">
            <a:extLst>
              <a:ext uri="{FF2B5EF4-FFF2-40B4-BE49-F238E27FC236}">
                <a16:creationId xmlns:a16="http://schemas.microsoft.com/office/drawing/2014/main" id="{F22287A7-BA7F-D1E3-E3C5-D95666E77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50" y="1834939"/>
            <a:ext cx="2056976" cy="2056976"/>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colorful heart on a black background&#10;&#10;AI-generated content may be incorrect.">
            <a:extLst>
              <a:ext uri="{FF2B5EF4-FFF2-40B4-BE49-F238E27FC236}">
                <a16:creationId xmlns:a16="http://schemas.microsoft.com/office/drawing/2014/main" id="{4E473112-ECBC-E118-560E-DFB952E89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585" y="1834939"/>
            <a:ext cx="2056976" cy="2056976"/>
          </a:xfrm>
          <a:prstGeom prst="rect">
            <a:avLst/>
          </a:prstGeom>
          <a:solidFill>
            <a:srgbClr val="FFFFFF">
              <a:shade val="85000"/>
            </a:srgbClr>
          </a:solidFill>
        </p:spPr>
      </p:pic>
      <p:pic>
        <p:nvPicPr>
          <p:cNvPr id="20" name="Picture 19" descr="A white logo with a black background&#10;&#10;AI-generated content may be incorrect.">
            <a:extLst>
              <a:ext uri="{FF2B5EF4-FFF2-40B4-BE49-F238E27FC236}">
                <a16:creationId xmlns:a16="http://schemas.microsoft.com/office/drawing/2014/main" id="{640E861B-EEE7-D24B-9CBF-18C7BCEDF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942" y="1834939"/>
            <a:ext cx="2056976" cy="2056976"/>
          </a:xfrm>
          <a:prstGeom prst="rect">
            <a:avLst/>
          </a:prstGeom>
        </p:spPr>
      </p:pic>
      <p:pic>
        <p:nvPicPr>
          <p:cNvPr id="24" name="Picture 23" descr="A white line drawing of a sailboat&#10;&#10;AI-generated content may be incorrect.">
            <a:extLst>
              <a:ext uri="{FF2B5EF4-FFF2-40B4-BE49-F238E27FC236}">
                <a16:creationId xmlns:a16="http://schemas.microsoft.com/office/drawing/2014/main" id="{619AA043-3F94-3104-14BF-97DF4D34D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650" y="4063630"/>
            <a:ext cx="2056976" cy="2056976"/>
          </a:xfrm>
          <a:prstGeom prst="rect">
            <a:avLst/>
          </a:prstGeom>
        </p:spPr>
      </p:pic>
      <p:pic>
        <p:nvPicPr>
          <p:cNvPr id="26" name="Picture 25" descr="A white arrow in a hexagon&#10;&#10;AI-generated content may be incorrect.">
            <a:extLst>
              <a:ext uri="{FF2B5EF4-FFF2-40B4-BE49-F238E27FC236}">
                <a16:creationId xmlns:a16="http://schemas.microsoft.com/office/drawing/2014/main" id="{EF41E7A5-89D9-8F9B-77E4-EC0E82274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585" y="4063630"/>
            <a:ext cx="2056976" cy="2056976"/>
          </a:xfrm>
          <a:prstGeom prst="rect">
            <a:avLst/>
          </a:prstGeom>
          <a:solidFill>
            <a:srgbClr val="FFFFFF">
              <a:shade val="85000"/>
            </a:srgbClr>
          </a:solidFill>
        </p:spPr>
      </p:pic>
      <p:pic>
        <p:nvPicPr>
          <p:cNvPr id="22" name="Picture 21" descr="A white letter on a black background&#10;&#10;AI-generated content may be incorrect.">
            <a:extLst>
              <a:ext uri="{FF2B5EF4-FFF2-40B4-BE49-F238E27FC236}">
                <a16:creationId xmlns:a16="http://schemas.microsoft.com/office/drawing/2014/main" id="{2A6A1688-1D1E-A353-288B-17B8F99AC5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8032" y="4063630"/>
            <a:ext cx="3792797" cy="493064"/>
          </a:xfrm>
          <a:prstGeom prst="rect">
            <a:avLst/>
          </a:prstGeom>
        </p:spPr>
      </p:pic>
      <p:pic>
        <p:nvPicPr>
          <p:cNvPr id="2" name="Picture 1" descr="A white star and square with a black background&#10;&#10;AI-generated content may be incorrect.">
            <a:extLst>
              <a:ext uri="{FF2B5EF4-FFF2-40B4-BE49-F238E27FC236}">
                <a16:creationId xmlns:a16="http://schemas.microsoft.com/office/drawing/2014/main" id="{96CA1B03-AA7B-6034-3B15-F152CE0548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4570" y="4946907"/>
            <a:ext cx="1119719" cy="1119719"/>
          </a:xfrm>
          <a:prstGeom prst="rect">
            <a:avLst/>
          </a:prstGeom>
        </p:spPr>
      </p:pic>
      <p:sp>
        <p:nvSpPr>
          <p:cNvPr id="3" name="TextBox 2">
            <a:extLst>
              <a:ext uri="{FF2B5EF4-FFF2-40B4-BE49-F238E27FC236}">
                <a16:creationId xmlns:a16="http://schemas.microsoft.com/office/drawing/2014/main" id="{66420808-0FDD-2218-9429-1CE6CADAC380}"/>
              </a:ext>
            </a:extLst>
          </p:cNvPr>
          <p:cNvSpPr txBox="1"/>
          <p:nvPr/>
        </p:nvSpPr>
        <p:spPr>
          <a:xfrm>
            <a:off x="4427252" y="185896"/>
            <a:ext cx="3327641" cy="147732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lvl="0" algn="ctr" defTabSz="914400">
              <a:lnSpc>
                <a:spcPct val="150000"/>
              </a:lnSpc>
              <a:spcBef>
                <a:spcPct val="0"/>
              </a:spcBef>
              <a:spcAft>
                <a:spcPts val="600"/>
              </a:spcAft>
              <a:defRPr/>
            </a:pPr>
            <a:r>
              <a:rPr lang="en-US" sz="6000" dirty="0">
                <a:solidFill>
                  <a:prstClr val="white"/>
                </a:solidFill>
                <a:latin typeface="Sans Serif Collection" panose="020B0502040504020204" pitchFamily="34" charset="0"/>
                <a:ea typeface="Sans Serif Collection" panose="020B0502040504020204" pitchFamily="34" charset="0"/>
                <a:cs typeface="Sans Serif Collection" panose="020B0502040504020204" pitchFamily="34" charset="0"/>
              </a:rPr>
              <a:t>KI-Tools  </a:t>
            </a:r>
          </a:p>
        </p:txBody>
      </p:sp>
    </p:spTree>
    <p:extLst>
      <p:ext uri="{BB962C8B-B14F-4D97-AF65-F5344CB8AC3E}">
        <p14:creationId xmlns:p14="http://schemas.microsoft.com/office/powerpoint/2010/main" val="245020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B331A0F-172B-268D-D7BE-666D54DC2507}"/>
            </a:ext>
          </a:extLst>
        </p:cNvPr>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9D14BD3-BDB2-8FA8-770B-2CFBB2ABC26D}"/>
              </a:ext>
            </a:extLst>
          </p:cNvPr>
          <p:cNvGraphicFramePr/>
          <p:nvPr>
            <p:extLst>
              <p:ext uri="{D42A27DB-BD31-4B8C-83A1-F6EECF244321}">
                <p14:modId xmlns:p14="http://schemas.microsoft.com/office/powerpoint/2010/main" val="3881057678"/>
              </p:ext>
            </p:extLst>
          </p:nvPr>
        </p:nvGraphicFramePr>
        <p:xfrm>
          <a:off x="14514" y="29028"/>
          <a:ext cx="12192000"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402818D1-F6FB-4108-CC6E-2EAE1B01A4A0}"/>
              </a:ext>
            </a:extLst>
          </p:cNvPr>
          <p:cNvSpPr txBox="1"/>
          <p:nvPr/>
        </p:nvSpPr>
        <p:spPr>
          <a:xfrm>
            <a:off x="4695848" y="856796"/>
            <a:ext cx="2800304" cy="1569660"/>
          </a:xfrm>
          <a:prstGeom prst="rect">
            <a:avLst/>
          </a:prstGeom>
          <a:noFill/>
        </p:spPr>
        <p:txBody>
          <a:bodyPr wrap="square" rtlCol="0">
            <a:spAutoFit/>
          </a:bodyPr>
          <a:lstStyle/>
          <a:p>
            <a:pPr lvl="0" algn="ctr">
              <a:buNone/>
            </a:pPr>
            <a:r>
              <a:rPr lang="en-GB" sz="4800" dirty="0">
                <a:latin typeface="Sans Serif Collection" panose="020B0502040504020204" pitchFamily="34" charset="0"/>
                <a:ea typeface="Sans Serif Collection" panose="020B0502040504020204" pitchFamily="34" charset="0"/>
                <a:cs typeface="Sans Serif Collection" panose="020B0502040504020204" pitchFamily="34" charset="0"/>
              </a:rPr>
              <a:t>KI-Modelle</a:t>
            </a:r>
            <a:endParaRPr lang="en-DE" sz="4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951982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E52F76D-3D8C-8A7E-2A93-6113C053EA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67BA5D-C418-61A3-837F-FEF598FC2776}"/>
              </a:ext>
            </a:extLst>
          </p:cNvPr>
          <p:cNvSpPr txBox="1"/>
          <p:nvPr/>
        </p:nvSpPr>
        <p:spPr>
          <a:xfrm>
            <a:off x="685177" y="2125617"/>
            <a:ext cx="11370420" cy="224676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Text: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GPT-5</a:t>
            </a:r>
            <a:r>
              <a:rPr kumimoji="0" lang="ru-RU"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Gemini 2.5 Pro</a:t>
            </a:r>
            <a:r>
              <a:rPr kumimoji="0" lang="ru-RU"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Claude Sonnet 4.5</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6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p>
        </p:txBody>
      </p:sp>
      <p:sp>
        <p:nvSpPr>
          <p:cNvPr id="7" name="TextBox 6">
            <a:extLst>
              <a:ext uri="{FF2B5EF4-FFF2-40B4-BE49-F238E27FC236}">
                <a16:creationId xmlns:a16="http://schemas.microsoft.com/office/drawing/2014/main" id="{31B3009F-87C3-E637-1525-D28858364944}"/>
              </a:ext>
            </a:extLst>
          </p:cNvPr>
          <p:cNvSpPr txBox="1"/>
          <p:nvPr/>
        </p:nvSpPr>
        <p:spPr>
          <a:xfrm>
            <a:off x="685177" y="3233651"/>
            <a:ext cx="11695830" cy="153888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Bilder: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Flux 1.1 Pro, DALL·E 3, Stable Diffusion 4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54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0" name="TextBox 9">
            <a:extLst>
              <a:ext uri="{FF2B5EF4-FFF2-40B4-BE49-F238E27FC236}">
                <a16:creationId xmlns:a16="http://schemas.microsoft.com/office/drawing/2014/main" id="{D25A825C-0F35-ABED-4D34-9DD19048E68A}"/>
              </a:ext>
            </a:extLst>
          </p:cNvPr>
          <p:cNvSpPr txBox="1"/>
          <p:nvPr/>
        </p:nvSpPr>
        <p:spPr>
          <a:xfrm>
            <a:off x="685177" y="5465012"/>
            <a:ext cx="1121304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3</a:t>
            </a:r>
            <a:r>
              <a:rPr kumimoji="0" lang="de-DE"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D-Objekte</a:t>
            </a:r>
            <a:r>
              <a:rPr kumimoji="0" lang="en-GB"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4000" b="0" i="0" u="none" strike="noStrike" kern="1200" cap="none" spc="0" normalizeH="0" baseline="0" noProof="0" dirty="0" err="1">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DreamFusion</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2</a:t>
            </a:r>
            <a:r>
              <a:rPr kumimoji="0" lang="ru-RU"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Point-E</a:t>
            </a:r>
            <a:r>
              <a:rPr kumimoji="0" lang="ru-RU"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Magic3D</a:t>
            </a:r>
          </a:p>
        </p:txBody>
      </p:sp>
      <p:sp>
        <p:nvSpPr>
          <p:cNvPr id="13" name="TextBox 12">
            <a:extLst>
              <a:ext uri="{FF2B5EF4-FFF2-40B4-BE49-F238E27FC236}">
                <a16:creationId xmlns:a16="http://schemas.microsoft.com/office/drawing/2014/main" id="{E1DECF3C-17DF-1215-390D-8C8C971E89C2}"/>
              </a:ext>
            </a:extLst>
          </p:cNvPr>
          <p:cNvSpPr txBox="1"/>
          <p:nvPr/>
        </p:nvSpPr>
        <p:spPr>
          <a:xfrm>
            <a:off x="685177" y="4326277"/>
            <a:ext cx="8921531"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Video: </a:t>
            </a:r>
            <a:r>
              <a:rPr kumimoji="0" lang="en-GB" sz="4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Sora, Veo 3, Gen-4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54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r>
              <a:rPr kumimoji="0" lang="en-GB" sz="6000" b="1"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a:t>
            </a:r>
          </a:p>
        </p:txBody>
      </p:sp>
      <p:sp>
        <p:nvSpPr>
          <p:cNvPr id="3" name="TextBox 2">
            <a:extLst>
              <a:ext uri="{FF2B5EF4-FFF2-40B4-BE49-F238E27FC236}">
                <a16:creationId xmlns:a16="http://schemas.microsoft.com/office/drawing/2014/main" id="{83DE6672-73B7-F545-0A0E-7DF9CE5FCE57}"/>
              </a:ext>
            </a:extLst>
          </p:cNvPr>
          <p:cNvSpPr txBox="1"/>
          <p:nvPr/>
        </p:nvSpPr>
        <p:spPr>
          <a:xfrm>
            <a:off x="3979212" y="302050"/>
            <a:ext cx="4233575" cy="147732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lvl="0">
              <a:lnSpc>
                <a:spcPct val="150000"/>
              </a:lnSpc>
              <a:defRPr/>
            </a:pPr>
            <a:r>
              <a:rPr lang="en-GB" sz="6000" dirty="0">
                <a:solidFill>
                  <a:prstClr val="white"/>
                </a:solidFill>
                <a:latin typeface="Sans Serif Collection" panose="020B0502040504020204" pitchFamily="34" charset="0"/>
                <a:ea typeface="Sans Serif Collection" panose="020B0502040504020204" pitchFamily="34" charset="0"/>
                <a:cs typeface="Sans Serif Collection" panose="020B0502040504020204" pitchFamily="34" charset="0"/>
              </a:rPr>
              <a:t>KI-Modelle</a:t>
            </a:r>
            <a:endParaRPr lang="en-DE" sz="6000" dirty="0">
              <a:solidFill>
                <a:prstClr val="white"/>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141342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E37764AC-2992-26ED-B674-EEAE61D3F9DF}"/>
            </a:ext>
          </a:extLst>
        </p:cNvPr>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68B94CF-2475-6E69-20F1-66F8C24A554B}"/>
              </a:ext>
            </a:extLst>
          </p:cNvPr>
          <p:cNvGraphicFramePr/>
          <p:nvPr/>
        </p:nvGraphicFramePr>
        <p:xfrm>
          <a:off x="0" y="0"/>
          <a:ext cx="12192000"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4D579853-EC0E-3A0B-B688-7714465A341B}"/>
              </a:ext>
            </a:extLst>
          </p:cNvPr>
          <p:cNvSpPr txBox="1"/>
          <p:nvPr/>
        </p:nvSpPr>
        <p:spPr>
          <a:xfrm>
            <a:off x="4695848" y="856796"/>
            <a:ext cx="2800304" cy="1569660"/>
          </a:xfrm>
          <a:prstGeom prst="rect">
            <a:avLst/>
          </a:prstGeom>
          <a:noFill/>
        </p:spPr>
        <p:txBody>
          <a:bodyPr wrap="square" rtlCol="0">
            <a:spAutoFit/>
          </a:bodyPr>
          <a:lstStyle/>
          <a:p>
            <a:pPr lvl="0" algn="ctr">
              <a:buNone/>
            </a:pPr>
            <a:r>
              <a:rPr lang="en-GB" sz="4800" dirty="0">
                <a:latin typeface="Sans Serif Collection" panose="020B0502040504020204" pitchFamily="34" charset="0"/>
                <a:ea typeface="Sans Serif Collection" panose="020B0502040504020204" pitchFamily="34" charset="0"/>
                <a:cs typeface="Sans Serif Collection" panose="020B0502040504020204" pitchFamily="34" charset="0"/>
              </a:rPr>
              <a:t>KI-Modelle</a:t>
            </a:r>
            <a:endParaRPr lang="en-DE" sz="4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689423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18B9FD2-4C50-240B-BD79-2735DDA626CE}"/>
            </a:ext>
          </a:extLst>
        </p:cNvPr>
        <p:cNvGrpSpPr/>
        <p:nvPr/>
      </p:nvGrpSpPr>
      <p:grpSpPr>
        <a:xfrm>
          <a:off x="0" y="0"/>
          <a:ext cx="0" cy="0"/>
          <a:chOff x="0" y="0"/>
          <a:chExt cx="0" cy="0"/>
        </a:xfrm>
      </p:grpSpPr>
      <p:pic>
        <p:nvPicPr>
          <p:cNvPr id="4" name="Graphic 3" descr="Internet outline">
            <a:extLst>
              <a:ext uri="{FF2B5EF4-FFF2-40B4-BE49-F238E27FC236}">
                <a16:creationId xmlns:a16="http://schemas.microsoft.com/office/drawing/2014/main" id="{42ED7D94-2DAC-4512-F243-BFE0E6163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672" y="3162220"/>
            <a:ext cx="1652246" cy="1652246"/>
          </a:xfrm>
          <a:prstGeom prst="rect">
            <a:avLst/>
          </a:prstGeom>
        </p:spPr>
      </p:pic>
      <p:pic>
        <p:nvPicPr>
          <p:cNvPr id="10" name="Graphic 9" descr="Table with solid fill">
            <a:extLst>
              <a:ext uri="{FF2B5EF4-FFF2-40B4-BE49-F238E27FC236}">
                <a16:creationId xmlns:a16="http://schemas.microsoft.com/office/drawing/2014/main" id="{06BAD0EE-6E51-B789-A486-FAA954AFD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1872" y="3284164"/>
            <a:ext cx="1408358" cy="1408358"/>
          </a:xfrm>
          <a:prstGeom prst="rect">
            <a:avLst/>
          </a:prstGeom>
        </p:spPr>
      </p:pic>
      <p:sp>
        <p:nvSpPr>
          <p:cNvPr id="2" name="TextBox 1">
            <a:extLst>
              <a:ext uri="{FF2B5EF4-FFF2-40B4-BE49-F238E27FC236}">
                <a16:creationId xmlns:a16="http://schemas.microsoft.com/office/drawing/2014/main" id="{324871E0-18E1-CA7A-2CAD-FE78F8CFAFB6}"/>
              </a:ext>
            </a:extLst>
          </p:cNvPr>
          <p:cNvSpPr txBox="1"/>
          <p:nvPr/>
        </p:nvSpPr>
        <p:spPr>
          <a:xfrm>
            <a:off x="2054524" y="515222"/>
            <a:ext cx="8082950"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Dateikonvertierung</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automatisieren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8" name="Picture 17" descr="A black and pink circle with white and black background&#10;&#10;AI-generated content may be incorrect.">
            <a:extLst>
              <a:ext uri="{FF2B5EF4-FFF2-40B4-BE49-F238E27FC236}">
                <a16:creationId xmlns:a16="http://schemas.microsoft.com/office/drawing/2014/main" id="{351C0BDD-EAF1-3396-A77F-EB347515D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7601" y="3540591"/>
            <a:ext cx="3762623" cy="1015906"/>
          </a:xfrm>
          <a:prstGeom prst="rect">
            <a:avLst/>
          </a:prstGeom>
        </p:spPr>
      </p:pic>
      <p:sp>
        <p:nvSpPr>
          <p:cNvPr id="21" name="Arrow: Striped Right 20">
            <a:extLst>
              <a:ext uri="{FF2B5EF4-FFF2-40B4-BE49-F238E27FC236}">
                <a16:creationId xmlns:a16="http://schemas.microsoft.com/office/drawing/2014/main" id="{B8A8AB3B-314C-F257-FE08-E375CCFC9E0E}"/>
              </a:ext>
            </a:extLst>
          </p:cNvPr>
          <p:cNvSpPr/>
          <p:nvPr/>
        </p:nvSpPr>
        <p:spPr>
          <a:xfrm>
            <a:off x="3058753" y="3689500"/>
            <a:ext cx="869262"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127000">
              <a:srgbClr val="2D1B6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 name="Arrow: Striped Right 2">
            <a:extLst>
              <a:ext uri="{FF2B5EF4-FFF2-40B4-BE49-F238E27FC236}">
                <a16:creationId xmlns:a16="http://schemas.microsoft.com/office/drawing/2014/main" id="{DCDAB5E4-C56F-059E-64A0-AA6C05C785C3}"/>
              </a:ext>
            </a:extLst>
          </p:cNvPr>
          <p:cNvSpPr/>
          <p:nvPr/>
        </p:nvSpPr>
        <p:spPr>
          <a:xfrm>
            <a:off x="8818323" y="3689500"/>
            <a:ext cx="869262"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127000">
              <a:srgbClr val="2D1B6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9835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FE5538BA-DE81-3755-ABAA-F224C186F5A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84EF19-21DE-8441-1F8A-523705128870}"/>
              </a:ext>
            </a:extLst>
          </p:cNvPr>
          <p:cNvSpPr txBox="1"/>
          <p:nvPr/>
        </p:nvSpPr>
        <p:spPr>
          <a:xfrm>
            <a:off x="174684" y="223151"/>
            <a:ext cx="1184263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Wie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ist</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Vibe-Coding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entstanden</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p:txBody>
      </p:sp>
      <p:sp>
        <p:nvSpPr>
          <p:cNvPr id="6" name="TextBox 5">
            <a:extLst>
              <a:ext uri="{FF2B5EF4-FFF2-40B4-BE49-F238E27FC236}">
                <a16:creationId xmlns:a16="http://schemas.microsoft.com/office/drawing/2014/main" id="{82D2460E-2B0F-AC0D-DB4A-1A9BD1D3ECB7}"/>
              </a:ext>
            </a:extLst>
          </p:cNvPr>
          <p:cNvSpPr txBox="1"/>
          <p:nvPr/>
        </p:nvSpPr>
        <p:spPr>
          <a:xfrm>
            <a:off x="162973" y="1409101"/>
            <a:ext cx="7644244" cy="5016758"/>
          </a:xfrm>
          <a:prstGeom prst="rect">
            <a:avLst/>
          </a:prstGeom>
          <a:solidFill>
            <a:srgbClr val="011627"/>
          </a:solidFill>
          <a:ln w="76200">
            <a:noFill/>
          </a:ln>
        </p:spPr>
        <p:txBody>
          <a:bodyPr wrap="square" rtlCol="0">
            <a:spAutoFit/>
          </a:bodyPr>
          <a:lstStyle/>
          <a:p>
            <a:r>
              <a:rPr lang="en-GB" sz="3200" dirty="0"/>
              <a:t>“There's a new kind of coding I call "vibe coding", where you fully give in to the vibes, embrace exponentials, and forget that the code even exists. It's possible because the LLMs (e.g. Cursor Composer w Sonnet) are getting too good. Also I just talk to Composer with </a:t>
            </a:r>
            <a:r>
              <a:rPr lang="en-GB" sz="3200" dirty="0" err="1"/>
              <a:t>SuperWhisper</a:t>
            </a:r>
            <a:r>
              <a:rPr lang="en-GB" sz="3200" dirty="0"/>
              <a:t> so I barely even touch the keyboard… I'm building a project or webapp, but it's not really coding…”</a:t>
            </a:r>
            <a:endParaRPr lang="en-DE" sz="3200" dirty="0"/>
          </a:p>
        </p:txBody>
      </p:sp>
      <p:sp>
        <p:nvSpPr>
          <p:cNvPr id="7" name="TextBox 6">
            <a:extLst>
              <a:ext uri="{FF2B5EF4-FFF2-40B4-BE49-F238E27FC236}">
                <a16:creationId xmlns:a16="http://schemas.microsoft.com/office/drawing/2014/main" id="{5F07275B-65D8-0930-3A00-DC3A972DA4A8}"/>
              </a:ext>
            </a:extLst>
          </p:cNvPr>
          <p:cNvSpPr txBox="1"/>
          <p:nvPr/>
        </p:nvSpPr>
        <p:spPr>
          <a:xfrm>
            <a:off x="3531964" y="6519446"/>
            <a:ext cx="8744702" cy="677108"/>
          </a:xfrm>
          <a:prstGeom prst="rect">
            <a:avLst/>
          </a:prstGeom>
          <a:noFill/>
        </p:spPr>
        <p:txBody>
          <a:bodyPr wrap="none" rtlCol="0">
            <a:spAutoFit/>
          </a:bodyPr>
          <a:lstStyle/>
          <a:p>
            <a:r>
              <a:rPr lang="de-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Source: https://x.com/karpathy/status/1886192184808149383?lang=en</a:t>
            </a:r>
            <a:endParaRPr lang="en-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DE" dirty="0"/>
          </a:p>
        </p:txBody>
      </p:sp>
      <p:sp>
        <p:nvSpPr>
          <p:cNvPr id="8" name="TextBox 7">
            <a:extLst>
              <a:ext uri="{FF2B5EF4-FFF2-40B4-BE49-F238E27FC236}">
                <a16:creationId xmlns:a16="http://schemas.microsoft.com/office/drawing/2014/main" id="{B2A791B0-4695-43DB-A2EF-CAB7F14FB9FE}"/>
              </a:ext>
            </a:extLst>
          </p:cNvPr>
          <p:cNvSpPr txBox="1"/>
          <p:nvPr/>
        </p:nvSpPr>
        <p:spPr>
          <a:xfrm>
            <a:off x="8395382" y="3429000"/>
            <a:ext cx="4050618" cy="984885"/>
          </a:xfrm>
          <a:prstGeom prst="rect">
            <a:avLst/>
          </a:prstGeom>
          <a:noFill/>
        </p:spPr>
        <p:txBody>
          <a:bodyPr wrap="square" rtlCol="0">
            <a:spAutoFit/>
          </a:bodyPr>
          <a:lstStyle/>
          <a:p>
            <a:r>
              <a:rPr lang="de-DE" sz="2000" b="1" i="1"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Andrei Karpathy, Mitbegründer von OpenAI</a:t>
            </a:r>
            <a:endParaRPr lang="en-DE" sz="2000" b="1" i="1"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DE" dirty="0"/>
          </a:p>
        </p:txBody>
      </p:sp>
    </p:spTree>
    <p:extLst>
      <p:ext uri="{BB962C8B-B14F-4D97-AF65-F5344CB8AC3E}">
        <p14:creationId xmlns:p14="http://schemas.microsoft.com/office/powerpoint/2010/main" val="47231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21AC823A-C4F3-03EF-E52B-27ACC7A85C3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76C6DCD-24E5-C2B9-0E99-2EC3F080532A}"/>
              </a:ext>
            </a:extLst>
          </p:cNvPr>
          <p:cNvSpPr txBox="1"/>
          <p:nvPr/>
        </p:nvSpPr>
        <p:spPr>
          <a:xfrm>
            <a:off x="9034750" y="3103249"/>
            <a:ext cx="2973636" cy="1029911"/>
          </a:xfrm>
          <a:prstGeom prst="rect">
            <a:avLst/>
          </a:prstGeom>
        </p:spPr>
        <p:txBody>
          <a:bodyPr vert="horz" lIns="91440" tIns="45720" rIns="91440" bIns="45720" rtlCol="0" anchor="ctr">
            <a:normAutofit fontScale="85000" lnSpcReduction="10000"/>
          </a:bodyPr>
          <a:lstStyle/>
          <a:p>
            <a:r>
              <a:rPr lang="en-GB" sz="6000" b="1" dirty="0" err="1">
                <a:latin typeface="Sans Serif Collection" panose="020B0502040504020204" pitchFamily="34" charset="0"/>
                <a:ea typeface="Sans Serif Collection" panose="020B0502040504020204" pitchFamily="34" charset="0"/>
                <a:cs typeface="Sans Serif Collection" panose="020B0502040504020204" pitchFamily="34" charset="0"/>
              </a:rPr>
              <a:t>Ergebnis</a:t>
            </a:r>
            <a:endPar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7240FE52-1CE2-ABE0-0679-384E2DB3130F}"/>
              </a:ext>
            </a:extLst>
          </p:cNvPr>
          <p:cNvSpPr txBox="1"/>
          <p:nvPr/>
        </p:nvSpPr>
        <p:spPr>
          <a:xfrm>
            <a:off x="296538" y="3022623"/>
            <a:ext cx="2973636" cy="1110537"/>
          </a:xfrm>
          <a:prstGeom prst="rect">
            <a:avLst/>
          </a:prstGeom>
        </p:spPr>
        <p:txBody>
          <a:bodyPr vert="horz" lIns="91440" tIns="45720" rIns="91440" bIns="45720" rtlCol="0" anchor="ctr">
            <a:normAutofit/>
          </a:bodyPr>
          <a:lstStyle/>
          <a:p>
            <a:r>
              <a:rPr lang="en-GB" sz="6000" b="1" dirty="0" err="1">
                <a:latin typeface="Sans Serif Collection" panose="020B0502040504020204" pitchFamily="34" charset="0"/>
                <a:ea typeface="Sans Serif Collection" panose="020B0502040504020204" pitchFamily="34" charset="0"/>
                <a:cs typeface="Sans Serif Collection" panose="020B0502040504020204" pitchFamily="34" charset="0"/>
              </a:rPr>
              <a:t>Nutzer</a:t>
            </a:r>
            <a:endPar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descr="Two people working on a computer&#10;&#10;AI-generated content may be incorrect.">
            <a:extLst>
              <a:ext uri="{FF2B5EF4-FFF2-40B4-BE49-F238E27FC236}">
                <a16:creationId xmlns:a16="http://schemas.microsoft.com/office/drawing/2014/main" id="{B86CB115-61A0-9E58-9604-EF44D0219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542" y="1986436"/>
            <a:ext cx="4293448" cy="42934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a:extLst>
              <a:ext uri="{FF2B5EF4-FFF2-40B4-BE49-F238E27FC236}">
                <a16:creationId xmlns:a16="http://schemas.microsoft.com/office/drawing/2014/main" id="{B403A112-E2B8-09E0-5139-6F5CA37AB21C}"/>
              </a:ext>
            </a:extLst>
          </p:cNvPr>
          <p:cNvSpPr txBox="1"/>
          <p:nvPr/>
        </p:nvSpPr>
        <p:spPr>
          <a:xfrm>
            <a:off x="218176" y="321085"/>
            <a:ext cx="11755647"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❌No-Code, Low-Code &amp; Gen.KI </a:t>
            </a:r>
          </a:p>
        </p:txBody>
      </p:sp>
    </p:spTree>
    <p:extLst>
      <p:ext uri="{BB962C8B-B14F-4D97-AF65-F5344CB8AC3E}">
        <p14:creationId xmlns:p14="http://schemas.microsoft.com/office/powerpoint/2010/main" val="1638486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9FC1C8D-6390-71C5-EA9D-C1F46325AF0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0F90A03-95A3-6FBE-D3E9-48955C14BED5}"/>
              </a:ext>
            </a:extLst>
          </p:cNvPr>
          <p:cNvSpPr txBox="1"/>
          <p:nvPr/>
        </p:nvSpPr>
        <p:spPr>
          <a:xfrm>
            <a:off x="9034750" y="3560449"/>
            <a:ext cx="2973636" cy="1029911"/>
          </a:xfrm>
          <a:prstGeom prst="rect">
            <a:avLst/>
          </a:prstGeom>
        </p:spPr>
        <p:txBody>
          <a:bodyPr vert="horz" lIns="91440" tIns="45720" rIns="91440" bIns="45720" rtlCol="0" anchor="ctr">
            <a:normAutofit fontScale="85000" lnSpcReduction="10000"/>
          </a:bodyPr>
          <a:lstStyle/>
          <a:p>
            <a:r>
              <a:rPr lang="en-GB" sz="6000" b="1" dirty="0" err="1">
                <a:latin typeface="Sans Serif Collection" panose="020B0502040504020204" pitchFamily="34" charset="0"/>
                <a:ea typeface="Sans Serif Collection" panose="020B0502040504020204" pitchFamily="34" charset="0"/>
                <a:cs typeface="Sans Serif Collection" panose="020B0502040504020204" pitchFamily="34" charset="0"/>
              </a:rPr>
              <a:t>Ergebnis</a:t>
            </a:r>
            <a:endPar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10B5E94B-1EF3-1F5A-EEFD-61696F0EE349}"/>
              </a:ext>
            </a:extLst>
          </p:cNvPr>
          <p:cNvSpPr txBox="1"/>
          <p:nvPr/>
        </p:nvSpPr>
        <p:spPr>
          <a:xfrm>
            <a:off x="296538" y="3479823"/>
            <a:ext cx="2973636" cy="1110537"/>
          </a:xfrm>
          <a:prstGeom prst="rect">
            <a:avLst/>
          </a:prstGeom>
        </p:spPr>
        <p:txBody>
          <a:bodyPr vert="horz" lIns="91440" tIns="45720" rIns="91440" bIns="45720" rtlCol="0" anchor="ctr">
            <a:normAutofit/>
          </a:bodyPr>
          <a:lstStyle/>
          <a:p>
            <a:r>
              <a:rPr lang="en-GB" sz="6000" b="1" dirty="0" err="1">
                <a:latin typeface="Sans Serif Collection" panose="020B0502040504020204" pitchFamily="34" charset="0"/>
                <a:ea typeface="Sans Serif Collection" panose="020B0502040504020204" pitchFamily="34" charset="0"/>
                <a:cs typeface="Sans Serif Collection" panose="020B0502040504020204" pitchFamily="34" charset="0"/>
              </a:rPr>
              <a:t>Nutzer</a:t>
            </a:r>
            <a:endPar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descr="A drawing of a room with many different objects&#10;&#10;AI-generated content may be incorrect.">
            <a:extLst>
              <a:ext uri="{FF2B5EF4-FFF2-40B4-BE49-F238E27FC236}">
                <a16:creationId xmlns:a16="http://schemas.microsoft.com/office/drawing/2014/main" id="{CE1CEC18-CBCC-66A2-1F02-3AB419CC5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025" y="1854116"/>
            <a:ext cx="4361949" cy="4361949"/>
          </a:xfrm>
          <a:prstGeom prst="rect">
            <a:avLst/>
          </a:prstGeom>
          <a:ln w="228600" cap="sq" cmpd="thickThin">
            <a:solidFill>
              <a:srgbClr val="000000"/>
            </a:solidFill>
            <a:prstDash val="solid"/>
            <a:miter lim="800000"/>
          </a:ln>
          <a:effectLst>
            <a:innerShdw blurRad="76200">
              <a:srgbClr val="000000"/>
            </a:innerShdw>
          </a:effectLst>
        </p:spPr>
      </p:pic>
      <p:sp>
        <p:nvSpPr>
          <p:cNvPr id="7" name="Arrow: Striped Right 6">
            <a:extLst>
              <a:ext uri="{FF2B5EF4-FFF2-40B4-BE49-F238E27FC236}">
                <a16:creationId xmlns:a16="http://schemas.microsoft.com/office/drawing/2014/main" id="{D72BAC05-2D25-C7CA-F420-1BCF27F0A8A4}"/>
              </a:ext>
            </a:extLst>
          </p:cNvPr>
          <p:cNvSpPr/>
          <p:nvPr/>
        </p:nvSpPr>
        <p:spPr>
          <a:xfrm rot="19544614">
            <a:off x="2235281" y="2652616"/>
            <a:ext cx="914484" cy="706990"/>
          </a:xfrm>
          <a:prstGeom prst="stripedRightArrow">
            <a:avLst/>
          </a:prstGeom>
          <a:gradFill>
            <a:gsLst>
              <a:gs pos="100000">
                <a:srgbClr val="040506"/>
              </a:gs>
              <a:gs pos="47000">
                <a:srgbClr val="2D1B69"/>
              </a:gs>
              <a:gs pos="0">
                <a:srgbClr val="EA4B71">
                  <a:lumMod val="100000"/>
                </a:srgbClr>
              </a:gs>
              <a:gs pos="100000">
                <a:srgbClr val="040506"/>
              </a:gs>
            </a:gsLst>
            <a:path path="circle">
              <a:fillToRect l="100000" t="100000"/>
            </a:path>
          </a:gradFill>
          <a:effectLst>
            <a:glow rad="127000">
              <a:srgbClr val="2D1B6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 name="Arrow: Striped Right 7">
            <a:extLst>
              <a:ext uri="{FF2B5EF4-FFF2-40B4-BE49-F238E27FC236}">
                <a16:creationId xmlns:a16="http://schemas.microsoft.com/office/drawing/2014/main" id="{DB79AB75-5078-A891-BE5E-641C65EA25A0}"/>
              </a:ext>
            </a:extLst>
          </p:cNvPr>
          <p:cNvSpPr/>
          <p:nvPr/>
        </p:nvSpPr>
        <p:spPr>
          <a:xfrm rot="2151448">
            <a:off x="9046518" y="2585234"/>
            <a:ext cx="869262" cy="706990"/>
          </a:xfrm>
          <a:prstGeom prst="stripedRightArrow">
            <a:avLst/>
          </a:prstGeom>
          <a:gradFill>
            <a:gsLst>
              <a:gs pos="100000">
                <a:srgbClr val="040506"/>
              </a:gs>
              <a:gs pos="47000">
                <a:srgbClr val="2D1B69"/>
              </a:gs>
              <a:gs pos="0">
                <a:srgbClr val="EA4B71">
                  <a:lumMod val="100000"/>
                </a:srgbClr>
              </a:gs>
              <a:gs pos="100000">
                <a:srgbClr val="040506"/>
              </a:gs>
            </a:gsLst>
            <a:path path="circle">
              <a:fillToRect l="100000" t="100000"/>
            </a:path>
          </a:gradFill>
          <a:effectLst>
            <a:glow rad="127000">
              <a:srgbClr val="2D1B6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 name="TextBox 2">
            <a:extLst>
              <a:ext uri="{FF2B5EF4-FFF2-40B4-BE49-F238E27FC236}">
                <a16:creationId xmlns:a16="http://schemas.microsoft.com/office/drawing/2014/main" id="{5AEC7146-57A2-EB7C-0E88-4F6B99C9F5FE}"/>
              </a:ext>
            </a:extLst>
          </p:cNvPr>
          <p:cNvSpPr txBox="1"/>
          <p:nvPr/>
        </p:nvSpPr>
        <p:spPr>
          <a:xfrm>
            <a:off x="174685" y="321085"/>
            <a:ext cx="8102289"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No-Code &amp; Low-Code </a:t>
            </a:r>
          </a:p>
        </p:txBody>
      </p:sp>
    </p:spTree>
    <p:extLst>
      <p:ext uri="{BB962C8B-B14F-4D97-AF65-F5344CB8AC3E}">
        <p14:creationId xmlns:p14="http://schemas.microsoft.com/office/powerpoint/2010/main" val="84410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FF5EF9A-3757-C16C-9EC2-2B0D54BED4C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A097FD5-D793-61C2-B9A5-340A7B115966}"/>
              </a:ext>
            </a:extLst>
          </p:cNvPr>
          <p:cNvSpPr txBox="1"/>
          <p:nvPr/>
        </p:nvSpPr>
        <p:spPr>
          <a:xfrm>
            <a:off x="9122884" y="2191021"/>
            <a:ext cx="2973636" cy="1029911"/>
          </a:xfrm>
          <a:prstGeom prst="rect">
            <a:avLst/>
          </a:prstGeom>
        </p:spPr>
        <p:txBody>
          <a:bodyPr vert="horz" lIns="91440" tIns="45720" rIns="91440" bIns="45720" rtlCol="0" anchor="ctr">
            <a:normAutofit fontScale="77500" lnSpcReduction="20000"/>
          </a:bodyPr>
          <a:lstStyle/>
          <a:p>
            <a:r>
              <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rPr>
              <a:t>Full Code</a:t>
            </a:r>
          </a:p>
        </p:txBody>
      </p:sp>
      <p:sp>
        <p:nvSpPr>
          <p:cNvPr id="2" name="TextBox 1">
            <a:extLst>
              <a:ext uri="{FF2B5EF4-FFF2-40B4-BE49-F238E27FC236}">
                <a16:creationId xmlns:a16="http://schemas.microsoft.com/office/drawing/2014/main" id="{E10473A9-8A00-DE03-3B1F-B0D23D6901FE}"/>
              </a:ext>
            </a:extLst>
          </p:cNvPr>
          <p:cNvSpPr txBox="1"/>
          <p:nvPr/>
        </p:nvSpPr>
        <p:spPr>
          <a:xfrm>
            <a:off x="847381" y="2110395"/>
            <a:ext cx="2973636" cy="1110537"/>
          </a:xfrm>
          <a:prstGeom prst="rect">
            <a:avLst/>
          </a:prstGeom>
        </p:spPr>
        <p:txBody>
          <a:bodyPr vert="horz" lIns="91440" tIns="45720" rIns="91440" bIns="45720" rtlCol="0" anchor="ctr">
            <a:normAutofit fontScale="85000" lnSpcReduction="10000"/>
          </a:bodyPr>
          <a:lstStyle/>
          <a:p>
            <a:r>
              <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rPr>
              <a:t>No-Code</a:t>
            </a:r>
          </a:p>
        </p:txBody>
      </p:sp>
      <p:sp>
        <p:nvSpPr>
          <p:cNvPr id="5" name="TextBox 4">
            <a:extLst>
              <a:ext uri="{FF2B5EF4-FFF2-40B4-BE49-F238E27FC236}">
                <a16:creationId xmlns:a16="http://schemas.microsoft.com/office/drawing/2014/main" id="{ED590094-384F-7E50-7DB4-29F630052D9D}"/>
              </a:ext>
            </a:extLst>
          </p:cNvPr>
          <p:cNvSpPr txBox="1"/>
          <p:nvPr/>
        </p:nvSpPr>
        <p:spPr>
          <a:xfrm>
            <a:off x="4796469" y="2074422"/>
            <a:ext cx="2973636" cy="1110537"/>
          </a:xfrm>
          <a:prstGeom prst="rect">
            <a:avLst/>
          </a:prstGeom>
        </p:spPr>
        <p:txBody>
          <a:bodyPr vert="horz" lIns="91440" tIns="45720" rIns="91440" bIns="45720" rtlCol="0" anchor="ctr">
            <a:normAutofit fontScale="77500" lnSpcReduction="20000"/>
          </a:bodyPr>
          <a:lstStyle/>
          <a:p>
            <a:r>
              <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rPr>
              <a:t>Low-Code</a:t>
            </a:r>
          </a:p>
        </p:txBody>
      </p:sp>
      <p:pic>
        <p:nvPicPr>
          <p:cNvPr id="14" name="Picture 13" descr="A white text on a black background&#10;&#10;AI-generated content may be incorrect.">
            <a:extLst>
              <a:ext uri="{FF2B5EF4-FFF2-40B4-BE49-F238E27FC236}">
                <a16:creationId xmlns:a16="http://schemas.microsoft.com/office/drawing/2014/main" id="{AD341C0E-F9D2-3F5D-3BAA-1952B7243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 y="3933009"/>
            <a:ext cx="2152289" cy="585422"/>
          </a:xfrm>
          <a:prstGeom prst="rect">
            <a:avLst/>
          </a:prstGeom>
        </p:spPr>
      </p:pic>
      <p:pic>
        <p:nvPicPr>
          <p:cNvPr id="15" name="Picture 14" descr="A white letter on a black background&#10;&#10;AI-generated content may be incorrect.">
            <a:extLst>
              <a:ext uri="{FF2B5EF4-FFF2-40B4-BE49-F238E27FC236}">
                <a16:creationId xmlns:a16="http://schemas.microsoft.com/office/drawing/2014/main" id="{A762BC3B-8C9B-4553-6BB0-E848CF1B7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52" y="4656204"/>
            <a:ext cx="2855716" cy="585422"/>
          </a:xfrm>
          <a:prstGeom prst="rect">
            <a:avLst/>
          </a:prstGeom>
        </p:spPr>
      </p:pic>
      <p:pic>
        <p:nvPicPr>
          <p:cNvPr id="16" name="Picture 15" descr="A black and pink circle with white and black background&#10;&#10;AI-generated content may be incorrect.">
            <a:extLst>
              <a:ext uri="{FF2B5EF4-FFF2-40B4-BE49-F238E27FC236}">
                <a16:creationId xmlns:a16="http://schemas.microsoft.com/office/drawing/2014/main" id="{0F161E0C-2F0B-31C1-EA2D-B4BE8D4D0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633" y="3859627"/>
            <a:ext cx="3286032" cy="887227"/>
          </a:xfrm>
          <a:prstGeom prst="rect">
            <a:avLst/>
          </a:prstGeom>
        </p:spPr>
      </p:pic>
      <p:pic>
        <p:nvPicPr>
          <p:cNvPr id="24" name="Picture 23" descr="A black background with white text&#10;&#10;AI-generated content may be incorrect.">
            <a:extLst>
              <a:ext uri="{FF2B5EF4-FFF2-40B4-BE49-F238E27FC236}">
                <a16:creationId xmlns:a16="http://schemas.microsoft.com/office/drawing/2014/main" id="{C8DAFCE0-F2F2-DD9C-092F-EE04015DF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1195" y="4314192"/>
            <a:ext cx="3927912" cy="1335490"/>
          </a:xfrm>
          <a:prstGeom prst="rect">
            <a:avLst/>
          </a:prstGeom>
        </p:spPr>
      </p:pic>
      <p:sp>
        <p:nvSpPr>
          <p:cNvPr id="9" name="Arrow: Striped Right 8">
            <a:extLst>
              <a:ext uri="{FF2B5EF4-FFF2-40B4-BE49-F238E27FC236}">
                <a16:creationId xmlns:a16="http://schemas.microsoft.com/office/drawing/2014/main" id="{4269A3FD-F4A9-0F54-913C-4FE4AA73D3C2}"/>
              </a:ext>
            </a:extLst>
          </p:cNvPr>
          <p:cNvSpPr/>
          <p:nvPr/>
        </p:nvSpPr>
        <p:spPr>
          <a:xfrm rot="2311139">
            <a:off x="7918162" y="1608912"/>
            <a:ext cx="1393328"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11" name="Straight Arrow Connector 10">
            <a:extLst>
              <a:ext uri="{FF2B5EF4-FFF2-40B4-BE49-F238E27FC236}">
                <a16:creationId xmlns:a16="http://schemas.microsoft.com/office/drawing/2014/main" id="{AB83A554-79E3-ED58-2C5F-7244311E2464}"/>
              </a:ext>
            </a:extLst>
          </p:cNvPr>
          <p:cNvCxnSpPr>
            <a:cxnSpLocks/>
          </p:cNvCxnSpPr>
          <p:nvPr/>
        </p:nvCxnSpPr>
        <p:spPr>
          <a:xfrm>
            <a:off x="241055" y="3351362"/>
            <a:ext cx="11689277" cy="0"/>
          </a:xfrm>
          <a:prstGeom prst="straightConnector1">
            <a:avLst/>
          </a:prstGeom>
          <a:ln w="254000">
            <a:gradFill>
              <a:gsLst>
                <a:gs pos="50000">
                  <a:srgbClr val="2D1B69"/>
                </a:gs>
                <a:gs pos="47000">
                  <a:srgbClr val="011627"/>
                </a:gs>
                <a:gs pos="60000">
                  <a:srgbClr val="EA4B71"/>
                </a:gs>
              </a:gsLst>
              <a:lin ang="16200000" scaled="0"/>
            </a:gra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Star: 5 Points 9">
            <a:extLst>
              <a:ext uri="{FF2B5EF4-FFF2-40B4-BE49-F238E27FC236}">
                <a16:creationId xmlns:a16="http://schemas.microsoft.com/office/drawing/2014/main" id="{1CE7911D-2ED4-1591-8266-EA5515083590}"/>
              </a:ext>
            </a:extLst>
          </p:cNvPr>
          <p:cNvSpPr/>
          <p:nvPr/>
        </p:nvSpPr>
        <p:spPr>
          <a:xfrm>
            <a:off x="5697702" y="2880942"/>
            <a:ext cx="994898" cy="867073"/>
          </a:xfrm>
          <a:prstGeom prst="star5">
            <a:avLst/>
          </a:prstGeom>
          <a:gradFill>
            <a:gsLst>
              <a:gs pos="33000">
                <a:srgbClr val="040506"/>
              </a:gs>
              <a:gs pos="49000">
                <a:srgbClr val="2D1B69"/>
              </a:gs>
              <a:gs pos="47000">
                <a:srgbClr val="EA4B71">
                  <a:lumMod val="100000"/>
                </a:srgbClr>
              </a:gs>
              <a:gs pos="72000">
                <a:srgbClr val="040506"/>
              </a:gs>
            </a:gsLst>
            <a:path path="circle">
              <a:fillToRect l="100000" t="100000"/>
            </a:path>
          </a:gradFill>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Oval 3">
            <a:extLst>
              <a:ext uri="{FF2B5EF4-FFF2-40B4-BE49-F238E27FC236}">
                <a16:creationId xmlns:a16="http://schemas.microsoft.com/office/drawing/2014/main" id="{3203A25B-CB61-770A-F59F-5596EC8E1B63}"/>
              </a:ext>
            </a:extLst>
          </p:cNvPr>
          <p:cNvSpPr/>
          <p:nvPr/>
        </p:nvSpPr>
        <p:spPr>
          <a:xfrm>
            <a:off x="5857336" y="3059401"/>
            <a:ext cx="638355" cy="621103"/>
          </a:xfrm>
          <a:prstGeom prst="ellipse">
            <a:avLst/>
          </a:prstGeom>
          <a:gradFill>
            <a:gsLst>
              <a:gs pos="33000">
                <a:srgbClr val="040506"/>
              </a:gs>
              <a:gs pos="49000">
                <a:srgbClr val="2D1B69"/>
              </a:gs>
              <a:gs pos="47000">
                <a:srgbClr val="EA4B71">
                  <a:lumMod val="100000"/>
                </a:srgbClr>
              </a:gs>
              <a:gs pos="72000">
                <a:srgbClr val="040506"/>
              </a:gs>
            </a:gsLst>
            <a:path path="circle">
              <a:fillToRect l="100000" t="100000"/>
            </a:path>
          </a:gradFill>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 name="TextBox 7">
            <a:extLst>
              <a:ext uri="{FF2B5EF4-FFF2-40B4-BE49-F238E27FC236}">
                <a16:creationId xmlns:a16="http://schemas.microsoft.com/office/drawing/2014/main" id="{4FEAFC26-13D8-0583-473F-2A3A3C3C67B8}"/>
              </a:ext>
            </a:extLst>
          </p:cNvPr>
          <p:cNvSpPr txBox="1"/>
          <p:nvPr/>
        </p:nvSpPr>
        <p:spPr>
          <a:xfrm>
            <a:off x="3472968" y="278881"/>
            <a:ext cx="5049930"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b="1" dirty="0">
                <a:latin typeface="Sans Serif Collection" panose="020B0502040504020204" pitchFamily="34" charset="0"/>
                <a:ea typeface="Sans Serif Collection" panose="020B0502040504020204" pitchFamily="34" charset="0"/>
                <a:cs typeface="Sans Serif Collection" panose="020B0502040504020204" pitchFamily="34" charset="0"/>
              </a:rPr>
              <a:t>Generative KI</a:t>
            </a:r>
          </a:p>
        </p:txBody>
      </p:sp>
      <p:pic>
        <p:nvPicPr>
          <p:cNvPr id="12" name="Picture 11" descr="A colorful heart on a black background&#10;&#10;AI-generated content may be incorrect.">
            <a:extLst>
              <a:ext uri="{FF2B5EF4-FFF2-40B4-BE49-F238E27FC236}">
                <a16:creationId xmlns:a16="http://schemas.microsoft.com/office/drawing/2014/main" id="{F8469E0B-C17D-E1A2-D017-B2C241008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5972" y="5452654"/>
            <a:ext cx="1119719" cy="1119719"/>
          </a:xfrm>
          <a:prstGeom prst="rect">
            <a:avLst/>
          </a:prstGeom>
          <a:solidFill>
            <a:srgbClr val="FFFFFF">
              <a:shade val="85000"/>
            </a:srgbClr>
          </a:solidFill>
        </p:spPr>
      </p:pic>
      <p:pic>
        <p:nvPicPr>
          <p:cNvPr id="19" name="Picture 18" descr="A white star and square with a black background&#10;&#10;AI-generated content may be incorrect.">
            <a:extLst>
              <a:ext uri="{FF2B5EF4-FFF2-40B4-BE49-F238E27FC236}">
                <a16:creationId xmlns:a16="http://schemas.microsoft.com/office/drawing/2014/main" id="{CA2EBE91-0B1E-B0F9-BDCD-FFA91B788E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3928" y="5452654"/>
            <a:ext cx="1119719" cy="1119719"/>
          </a:xfrm>
          <a:prstGeom prst="rect">
            <a:avLst/>
          </a:prstGeom>
        </p:spPr>
      </p:pic>
      <p:pic>
        <p:nvPicPr>
          <p:cNvPr id="25" name="Picture 24" descr="A red flower with white background&#10;&#10;AI-generated content may be incorrect.">
            <a:extLst>
              <a:ext uri="{FF2B5EF4-FFF2-40B4-BE49-F238E27FC236}">
                <a16:creationId xmlns:a16="http://schemas.microsoft.com/office/drawing/2014/main" id="{C5FC015A-E86E-8064-D0FC-9BFDCB8028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5029" y="3933009"/>
            <a:ext cx="1119719" cy="1119719"/>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white arrow in a hexagon&#10;&#10;AI-generated content may be incorrect.">
            <a:extLst>
              <a:ext uri="{FF2B5EF4-FFF2-40B4-BE49-F238E27FC236}">
                <a16:creationId xmlns:a16="http://schemas.microsoft.com/office/drawing/2014/main" id="{38E39028-ECD4-6A15-3F1B-CB85B2D68C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5971" y="3933009"/>
            <a:ext cx="1119720" cy="1119720"/>
          </a:xfrm>
          <a:prstGeom prst="rect">
            <a:avLst/>
          </a:prstGeom>
          <a:solidFill>
            <a:srgbClr val="FFFFFF">
              <a:shade val="85000"/>
            </a:srgbClr>
          </a:solidFill>
        </p:spPr>
      </p:pic>
    </p:spTree>
    <p:extLst>
      <p:ext uri="{BB962C8B-B14F-4D97-AF65-F5344CB8AC3E}">
        <p14:creationId xmlns:p14="http://schemas.microsoft.com/office/powerpoint/2010/main" val="73631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8AFC7CD2-2E46-CA16-012A-BEB59D103C2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D00372-CC2F-0161-CB42-3EFD2F9E25CB}"/>
              </a:ext>
            </a:extLst>
          </p:cNvPr>
          <p:cNvSpPr txBox="1"/>
          <p:nvPr/>
        </p:nvSpPr>
        <p:spPr>
          <a:xfrm>
            <a:off x="343817" y="519491"/>
            <a:ext cx="2669547"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t>Agenda</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Rectangle: Rounded Corners 6">
            <a:extLst>
              <a:ext uri="{FF2B5EF4-FFF2-40B4-BE49-F238E27FC236}">
                <a16:creationId xmlns:a16="http://schemas.microsoft.com/office/drawing/2014/main" id="{D0012C38-FE08-DFB7-6A52-B024DC492ABD}"/>
              </a:ext>
            </a:extLst>
          </p:cNvPr>
          <p:cNvSpPr/>
          <p:nvPr/>
        </p:nvSpPr>
        <p:spPr>
          <a:xfrm>
            <a:off x="343817" y="2048774"/>
            <a:ext cx="11698658" cy="819510"/>
          </a:xfrm>
          <a:prstGeom prst="roundRect">
            <a:avLst/>
          </a:prstGeom>
          <a:solidFill>
            <a:srgbClr val="0116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Teil 1 (90 Min.)</a:t>
            </a:r>
            <a:endParaRPr lang="en-DE" sz="3600" dirty="0"/>
          </a:p>
        </p:txBody>
      </p:sp>
      <p:sp>
        <p:nvSpPr>
          <p:cNvPr id="9" name="Rectangle: Rounded Corners 8">
            <a:extLst>
              <a:ext uri="{FF2B5EF4-FFF2-40B4-BE49-F238E27FC236}">
                <a16:creationId xmlns:a16="http://schemas.microsoft.com/office/drawing/2014/main" id="{EA4755FD-40A8-E48E-0872-54F528377D03}"/>
              </a:ext>
            </a:extLst>
          </p:cNvPr>
          <p:cNvSpPr/>
          <p:nvPr/>
        </p:nvSpPr>
        <p:spPr>
          <a:xfrm>
            <a:off x="343816" y="4397520"/>
            <a:ext cx="11698658" cy="819510"/>
          </a:xfrm>
          <a:prstGeom prst="roundRect">
            <a:avLst/>
          </a:prstGeom>
          <a:solidFill>
            <a:srgbClr val="0116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Teil 2 (90 Min.)</a:t>
            </a:r>
            <a:endParaRPr lang="en-DE" sz="3600" dirty="0"/>
          </a:p>
        </p:txBody>
      </p:sp>
      <p:sp>
        <p:nvSpPr>
          <p:cNvPr id="2" name="TextBox 1">
            <a:extLst>
              <a:ext uri="{FF2B5EF4-FFF2-40B4-BE49-F238E27FC236}">
                <a16:creationId xmlns:a16="http://schemas.microsoft.com/office/drawing/2014/main" id="{8E139548-9D56-F970-4997-D5B8EC07D290}"/>
              </a:ext>
            </a:extLst>
          </p:cNvPr>
          <p:cNvSpPr txBox="1"/>
          <p:nvPr/>
        </p:nvSpPr>
        <p:spPr>
          <a:xfrm>
            <a:off x="343817" y="3237616"/>
            <a:ext cx="3352200" cy="461665"/>
          </a:xfrm>
          <a:prstGeom prst="rect">
            <a:avLst/>
          </a:prstGeom>
          <a:noFill/>
        </p:spPr>
        <p:txBody>
          <a:bodyPr wrap="none" rtlCol="0">
            <a:spAutoFit/>
          </a:bodyPr>
          <a:lstStyle/>
          <a:p>
            <a:pPr marL="285750" indent="-285750" algn="ctr">
              <a:buFont typeface="Wingdings" panose="05000000000000000000" pitchFamily="2" charset="2"/>
              <a:buChar char="v"/>
            </a:pPr>
            <a:r>
              <a:rPr lang="en-GB" sz="2400" dirty="0"/>
              <a:t> Was </a:t>
            </a:r>
            <a:r>
              <a:rPr lang="en-GB" sz="2400" dirty="0" err="1"/>
              <a:t>ist</a:t>
            </a:r>
            <a:r>
              <a:rPr lang="en-GB" sz="2400" dirty="0"/>
              <a:t> Vibe-Coding?</a:t>
            </a:r>
            <a:endParaRPr lang="en-DE" sz="2400" dirty="0"/>
          </a:p>
        </p:txBody>
      </p:sp>
      <p:sp>
        <p:nvSpPr>
          <p:cNvPr id="6" name="TextBox 5">
            <a:extLst>
              <a:ext uri="{FF2B5EF4-FFF2-40B4-BE49-F238E27FC236}">
                <a16:creationId xmlns:a16="http://schemas.microsoft.com/office/drawing/2014/main" id="{8B771505-2F44-C17B-82AC-DB7BB759CEEC}"/>
              </a:ext>
            </a:extLst>
          </p:cNvPr>
          <p:cNvSpPr txBox="1"/>
          <p:nvPr/>
        </p:nvSpPr>
        <p:spPr>
          <a:xfrm>
            <a:off x="8212763" y="5597848"/>
            <a:ext cx="3848621" cy="1200329"/>
          </a:xfrm>
          <a:prstGeom prst="rect">
            <a:avLst/>
          </a:prstGeom>
          <a:noFill/>
        </p:spPr>
        <p:txBody>
          <a:bodyPr wrap="square" rtlCol="0">
            <a:spAutoFit/>
          </a:bodyPr>
          <a:lstStyle/>
          <a:p>
            <a:pPr marL="285750" indent="-285750" algn="ctr">
              <a:buFont typeface="Wingdings" panose="05000000000000000000" pitchFamily="2" charset="2"/>
              <a:buChar char="v"/>
            </a:pPr>
            <a:r>
              <a:rPr lang="en-GB" sz="2400" dirty="0"/>
              <a:t> Wie vibe-code ich die </a:t>
            </a:r>
            <a:r>
              <a:rPr lang="en-GB" sz="2400" dirty="0" err="1"/>
              <a:t>erste</a:t>
            </a:r>
            <a:r>
              <a:rPr lang="en-GB" sz="2400" dirty="0"/>
              <a:t> Version </a:t>
            </a:r>
            <a:r>
              <a:rPr lang="en-GB" sz="2400" dirty="0" err="1"/>
              <a:t>meiner</a:t>
            </a:r>
            <a:r>
              <a:rPr lang="en-GB" sz="2400" dirty="0"/>
              <a:t> </a:t>
            </a:r>
            <a:r>
              <a:rPr lang="en-GB" sz="2400" dirty="0" err="1"/>
              <a:t>eigenen</a:t>
            </a:r>
            <a:r>
              <a:rPr lang="en-GB" sz="2400" dirty="0"/>
              <a:t> </a:t>
            </a:r>
            <a:r>
              <a:rPr lang="en-GB" sz="2400" dirty="0" err="1"/>
              <a:t>Lern</a:t>
            </a:r>
            <a:r>
              <a:rPr lang="en-GB" sz="2400" dirty="0"/>
              <a:t>-App?</a:t>
            </a:r>
            <a:endParaRPr lang="en-DE" sz="2400" dirty="0"/>
          </a:p>
        </p:txBody>
      </p:sp>
      <p:sp>
        <p:nvSpPr>
          <p:cNvPr id="8" name="TextBox 7">
            <a:extLst>
              <a:ext uri="{FF2B5EF4-FFF2-40B4-BE49-F238E27FC236}">
                <a16:creationId xmlns:a16="http://schemas.microsoft.com/office/drawing/2014/main" id="{0B450590-37F4-A619-AABD-92AD33299259}"/>
              </a:ext>
            </a:extLst>
          </p:cNvPr>
          <p:cNvSpPr txBox="1"/>
          <p:nvPr/>
        </p:nvSpPr>
        <p:spPr>
          <a:xfrm>
            <a:off x="4010661" y="3237615"/>
            <a:ext cx="4364967" cy="830997"/>
          </a:xfrm>
          <a:prstGeom prst="rect">
            <a:avLst/>
          </a:prstGeom>
          <a:noFill/>
        </p:spPr>
        <p:txBody>
          <a:bodyPr wrap="square" rtlCol="0">
            <a:spAutoFit/>
          </a:bodyPr>
          <a:lstStyle/>
          <a:p>
            <a:pPr marL="285750" indent="-285750" algn="ctr">
              <a:buFont typeface="Wingdings" panose="05000000000000000000" pitchFamily="2" charset="2"/>
              <a:buChar char="v"/>
            </a:pPr>
            <a:r>
              <a:rPr lang="de-DE" sz="2400" dirty="0"/>
              <a:t> Wie wähle ich das richtige Tool aus?</a:t>
            </a:r>
            <a:endParaRPr lang="en-DE" sz="2400" dirty="0"/>
          </a:p>
        </p:txBody>
      </p:sp>
      <p:sp>
        <p:nvSpPr>
          <p:cNvPr id="10" name="TextBox 9">
            <a:extLst>
              <a:ext uri="{FF2B5EF4-FFF2-40B4-BE49-F238E27FC236}">
                <a16:creationId xmlns:a16="http://schemas.microsoft.com/office/drawing/2014/main" id="{1862392B-F216-5AE4-232F-BE03DA4FB4A0}"/>
              </a:ext>
            </a:extLst>
          </p:cNvPr>
          <p:cNvSpPr txBox="1"/>
          <p:nvPr/>
        </p:nvSpPr>
        <p:spPr>
          <a:xfrm>
            <a:off x="8375628" y="3244245"/>
            <a:ext cx="3685756" cy="830997"/>
          </a:xfrm>
          <a:prstGeom prst="rect">
            <a:avLst/>
          </a:prstGeom>
          <a:noFill/>
        </p:spPr>
        <p:txBody>
          <a:bodyPr wrap="square" rtlCol="0">
            <a:spAutoFit/>
          </a:bodyPr>
          <a:lstStyle/>
          <a:p>
            <a:pPr marL="285750" indent="-285750" algn="ctr">
              <a:buFont typeface="Wingdings" panose="05000000000000000000" pitchFamily="2" charset="2"/>
              <a:buChar char="v"/>
            </a:pPr>
            <a:r>
              <a:rPr lang="de-DE" sz="2400" dirty="0"/>
              <a:t> Was muss ich rechtlich beachten?</a:t>
            </a:r>
            <a:endParaRPr lang="en-DE" sz="2400" dirty="0"/>
          </a:p>
        </p:txBody>
      </p:sp>
      <p:sp>
        <p:nvSpPr>
          <p:cNvPr id="11" name="TextBox 10">
            <a:extLst>
              <a:ext uri="{FF2B5EF4-FFF2-40B4-BE49-F238E27FC236}">
                <a16:creationId xmlns:a16="http://schemas.microsoft.com/office/drawing/2014/main" id="{B0E1E2F8-043F-DA22-E93D-43D90D44EBB3}"/>
              </a:ext>
            </a:extLst>
          </p:cNvPr>
          <p:cNvSpPr txBox="1"/>
          <p:nvPr/>
        </p:nvSpPr>
        <p:spPr>
          <a:xfrm>
            <a:off x="4010661" y="5604477"/>
            <a:ext cx="3848621" cy="830997"/>
          </a:xfrm>
          <a:prstGeom prst="rect">
            <a:avLst/>
          </a:prstGeom>
          <a:noFill/>
        </p:spPr>
        <p:txBody>
          <a:bodyPr wrap="square" rtlCol="0">
            <a:spAutoFit/>
          </a:bodyPr>
          <a:lstStyle/>
          <a:p>
            <a:pPr marL="285750" indent="-285750" algn="ctr">
              <a:buFont typeface="Wingdings" panose="05000000000000000000" pitchFamily="2" charset="2"/>
              <a:buChar char="v"/>
            </a:pPr>
            <a:r>
              <a:rPr lang="de-DE" sz="2400" dirty="0"/>
              <a:t> Wie funktioniert eine Prototyp-Lern-App?</a:t>
            </a:r>
            <a:endParaRPr lang="en-DE" sz="2400" dirty="0"/>
          </a:p>
        </p:txBody>
      </p:sp>
      <p:sp>
        <p:nvSpPr>
          <p:cNvPr id="12" name="TextBox 11">
            <a:extLst>
              <a:ext uri="{FF2B5EF4-FFF2-40B4-BE49-F238E27FC236}">
                <a16:creationId xmlns:a16="http://schemas.microsoft.com/office/drawing/2014/main" id="{475F5F88-BD08-CC72-B2E4-9454B5A7E3BF}"/>
              </a:ext>
            </a:extLst>
          </p:cNvPr>
          <p:cNvSpPr txBox="1"/>
          <p:nvPr/>
        </p:nvSpPr>
        <p:spPr>
          <a:xfrm>
            <a:off x="0" y="5604477"/>
            <a:ext cx="3848621" cy="830997"/>
          </a:xfrm>
          <a:prstGeom prst="rect">
            <a:avLst/>
          </a:prstGeom>
          <a:noFill/>
        </p:spPr>
        <p:txBody>
          <a:bodyPr wrap="square" rtlCol="0">
            <a:spAutoFit/>
          </a:bodyPr>
          <a:lstStyle/>
          <a:p>
            <a:pPr marL="285750" indent="-285750" algn="ctr">
              <a:buFont typeface="Wingdings" panose="05000000000000000000" pitchFamily="2" charset="2"/>
              <a:buChar char="v"/>
            </a:pPr>
            <a:r>
              <a:rPr lang="de-DE" sz="2400" dirty="0"/>
              <a:t> Wie wähle ich die richtige Aufgabe aus?</a:t>
            </a:r>
            <a:endParaRPr lang="en-DE" sz="2400" dirty="0"/>
          </a:p>
        </p:txBody>
      </p:sp>
    </p:spTree>
    <p:extLst>
      <p:ext uri="{BB962C8B-B14F-4D97-AF65-F5344CB8AC3E}">
        <p14:creationId xmlns:p14="http://schemas.microsoft.com/office/powerpoint/2010/main" val="3482662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07D0FF0-E400-9688-4922-68BB871E7EF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4E88EF-FF89-7A2F-2AEA-66CACD3E5AE1}"/>
              </a:ext>
            </a:extLst>
          </p:cNvPr>
          <p:cNvSpPr txBox="1"/>
          <p:nvPr/>
        </p:nvSpPr>
        <p:spPr>
          <a:xfrm>
            <a:off x="343814" y="351584"/>
            <a:ext cx="11043852"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Beipiel 2. Schüler in Gruppen einteilen</a:t>
            </a:r>
            <a:endPar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E3682DF6-A59A-E97E-263F-3D68EE600A72}"/>
              </a:ext>
            </a:extLst>
          </p:cNvPr>
          <p:cNvSpPr txBox="1"/>
          <p:nvPr/>
        </p:nvSpPr>
        <p:spPr>
          <a:xfrm>
            <a:off x="298198" y="3970371"/>
            <a:ext cx="11759437" cy="923330"/>
          </a:xfrm>
          <a:prstGeom prst="rect">
            <a:avLst/>
          </a:prstGeom>
          <a:solidFill>
            <a:srgbClr val="011627"/>
          </a:solidFill>
          <a:effectLst>
            <a:glow rad="228600">
              <a:srgbClr val="22154F">
                <a:alpha val="40000"/>
              </a:srgbClr>
            </a:glow>
          </a:effectLst>
        </p:spPr>
        <p:txBody>
          <a:bodyPr wrap="square">
            <a:spAutoFit/>
          </a:bodyPr>
          <a:lstStyle/>
          <a:p>
            <a:pPr lvl="0" algn="ctr"/>
            <a:r>
              <a:rPr lang="de-DE" sz="5400" dirty="0">
                <a:solidFill>
                  <a:prstClr val="white"/>
                </a:solidFill>
                <a:latin typeface="Aptos Mono" panose="020B0009020202020204" pitchFamily="49" charset="0"/>
              </a:rPr>
              <a:t>https://shorturl.at/XDRqP</a:t>
            </a:r>
            <a:endParaRPr kumimoji="0" lang="en-DE" sz="5400" b="0" i="0" u="none" strike="noStrike" kern="1200" cap="none" spc="0" normalizeH="0" baseline="0" noProof="0" dirty="0">
              <a:ln>
                <a:noFill/>
              </a:ln>
              <a:solidFill>
                <a:prstClr val="white"/>
              </a:solidFill>
              <a:effectLst/>
              <a:uLnTx/>
              <a:uFillTx/>
              <a:latin typeface="Aptos Mono" panose="020B0009020202020204" pitchFamily="49" charset="0"/>
            </a:endParaRPr>
          </a:p>
        </p:txBody>
      </p:sp>
      <p:sp>
        <p:nvSpPr>
          <p:cNvPr id="6" name="Rectangle: Rounded Corners 5">
            <a:extLst>
              <a:ext uri="{FF2B5EF4-FFF2-40B4-BE49-F238E27FC236}">
                <a16:creationId xmlns:a16="http://schemas.microsoft.com/office/drawing/2014/main" id="{4889A561-715B-3545-4504-8C2DC6FC7884}"/>
              </a:ext>
            </a:extLst>
          </p:cNvPr>
          <p:cNvSpPr/>
          <p:nvPr/>
        </p:nvSpPr>
        <p:spPr>
          <a:xfrm>
            <a:off x="403081" y="2661603"/>
            <a:ext cx="4753117" cy="1146037"/>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Datei mit dem Bespiel in Google Drive:</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D157E38E-9D99-5E2F-4185-726252BB902C}"/>
              </a:ext>
            </a:extLst>
          </p:cNvPr>
          <p:cNvSpPr/>
          <p:nvPr/>
        </p:nvSpPr>
        <p:spPr>
          <a:xfrm>
            <a:off x="8140851" y="4964039"/>
            <a:ext cx="3962401"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Google AI Studio:</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91B52AC-9DDA-2D1B-FFF4-407455BC6127}"/>
              </a:ext>
            </a:extLst>
          </p:cNvPr>
          <p:cNvSpPr txBox="1"/>
          <p:nvPr/>
        </p:nvSpPr>
        <p:spPr>
          <a:xfrm>
            <a:off x="343814" y="5853887"/>
            <a:ext cx="11759437" cy="923330"/>
          </a:xfrm>
          <a:prstGeom prst="rect">
            <a:avLst/>
          </a:prstGeom>
          <a:solidFill>
            <a:srgbClr val="011627"/>
          </a:solidFill>
          <a:effectLst>
            <a:glow rad="228600">
              <a:srgbClr val="22154F">
                <a:alpha val="40000"/>
              </a:srgbClr>
            </a:glow>
          </a:effectLst>
        </p:spPr>
        <p:txBody>
          <a:bodyPr wrap="square">
            <a:spAutoFit/>
          </a:bodyPr>
          <a:lstStyle/>
          <a:p>
            <a:pPr algn="ctr"/>
            <a:r>
              <a:rPr lang="de-DE" sz="5400" dirty="0">
                <a:effectLst>
                  <a:outerShdw blurRad="38100" dist="38100" dir="2700000" algn="tl">
                    <a:srgbClr val="000000">
                      <a:alpha val="43137"/>
                    </a:srgbClr>
                  </a:outerShdw>
                </a:effectLst>
                <a:latin typeface="Aptos Mono" panose="020B0009020202020204" pitchFamily="49" charset="0"/>
                <a:ea typeface="Sans Serif Collection" panose="020B0502040504020204" pitchFamily="34" charset="0"/>
                <a:cs typeface="Sans Serif Collection" panose="020B0502040504020204" pitchFamily="34" charset="0"/>
              </a:rPr>
              <a:t>https://aistudio.google.com</a:t>
            </a:r>
            <a:endParaRPr lang="en-DE" sz="5400" dirty="0">
              <a:latin typeface="Aptos Mono" panose="020B0009020202020204" pitchFamily="49" charset="0"/>
            </a:endParaRPr>
          </a:p>
        </p:txBody>
      </p:sp>
    </p:spTree>
    <p:extLst>
      <p:ext uri="{BB962C8B-B14F-4D97-AF65-F5344CB8AC3E}">
        <p14:creationId xmlns:p14="http://schemas.microsoft.com/office/powerpoint/2010/main" val="410430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040506"/>
            </a:gs>
            <a:gs pos="47000">
              <a:srgbClr val="2D1B69"/>
            </a:gs>
            <a:gs pos="0">
              <a:srgbClr val="EA4B71">
                <a:lumMod val="100000"/>
              </a:srgbClr>
            </a:gs>
            <a:gs pos="100000">
              <a:srgbClr val="040506"/>
            </a:gs>
          </a:gsLst>
          <a:path path="circle">
            <a:fillToRect l="100000" t="100000"/>
          </a:path>
        </a:gradFill>
        <a:effectLst/>
      </p:bgPr>
    </p:bg>
    <p:spTree>
      <p:nvGrpSpPr>
        <p:cNvPr id="1" name="">
          <a:extLst>
            <a:ext uri="{FF2B5EF4-FFF2-40B4-BE49-F238E27FC236}">
              <a16:creationId xmlns:a16="http://schemas.microsoft.com/office/drawing/2014/main" id="{E9B818D6-6F80-9B74-CD42-4D5EF3921885}"/>
            </a:ext>
          </a:extLst>
        </p:cNvPr>
        <p:cNvGrpSpPr/>
        <p:nvPr/>
      </p:nvGrpSpPr>
      <p:grpSpPr>
        <a:xfrm>
          <a:off x="0" y="0"/>
          <a:ext cx="0" cy="0"/>
          <a:chOff x="0" y="0"/>
          <a:chExt cx="0" cy="0"/>
        </a:xfrm>
      </p:grpSpPr>
      <p:pic>
        <p:nvPicPr>
          <p:cNvPr id="2" name="Picture 1" descr="A graph of blue and white bars&#10;&#10;AI-generated content may be incorrect.">
            <a:extLst>
              <a:ext uri="{FF2B5EF4-FFF2-40B4-BE49-F238E27FC236}">
                <a16:creationId xmlns:a16="http://schemas.microsoft.com/office/drawing/2014/main" id="{FC26D455-3C66-368B-CC84-CCB931432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955"/>
            <a:ext cx="12192000" cy="6378090"/>
          </a:xfrm>
          <a:prstGeom prst="rect">
            <a:avLst/>
          </a:prstGeom>
        </p:spPr>
      </p:pic>
    </p:spTree>
    <p:extLst>
      <p:ext uri="{BB962C8B-B14F-4D97-AF65-F5344CB8AC3E}">
        <p14:creationId xmlns:p14="http://schemas.microsoft.com/office/powerpoint/2010/main" val="323477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2E650B27-C4C5-6124-635C-110112BB32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D9F211-0FDF-5658-4ED4-000FB2639B04}"/>
              </a:ext>
            </a:extLst>
          </p:cNvPr>
          <p:cNvSpPr txBox="1"/>
          <p:nvPr/>
        </p:nvSpPr>
        <p:spPr>
          <a:xfrm rot="719116">
            <a:off x="7196960" y="3430043"/>
            <a:ext cx="390530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KI-Coding</a:t>
            </a:r>
          </a:p>
        </p:txBody>
      </p:sp>
      <p:sp>
        <p:nvSpPr>
          <p:cNvPr id="3" name="TextBox 2">
            <a:extLst>
              <a:ext uri="{FF2B5EF4-FFF2-40B4-BE49-F238E27FC236}">
                <a16:creationId xmlns:a16="http://schemas.microsoft.com/office/drawing/2014/main" id="{6F534745-8986-2E4E-5D42-424AB53C215D}"/>
              </a:ext>
            </a:extLst>
          </p:cNvPr>
          <p:cNvSpPr txBox="1"/>
          <p:nvPr/>
        </p:nvSpPr>
        <p:spPr>
          <a:xfrm rot="19886461">
            <a:off x="450201" y="2152729"/>
            <a:ext cx="464771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a:t>
            </a:r>
          </a:p>
        </p:txBody>
      </p:sp>
      <p:pic>
        <p:nvPicPr>
          <p:cNvPr id="9" name="Graphic 8" descr="Questions outline">
            <a:extLst>
              <a:ext uri="{FF2B5EF4-FFF2-40B4-BE49-F238E27FC236}">
                <a16:creationId xmlns:a16="http://schemas.microsoft.com/office/drawing/2014/main" id="{9DB4460B-7EB0-A5BE-E98A-93A6D0B19C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922" y="5089585"/>
            <a:ext cx="1108536" cy="1108536"/>
          </a:xfrm>
          <a:prstGeom prst="rect">
            <a:avLst/>
          </a:prstGeom>
        </p:spPr>
      </p:pic>
      <p:pic>
        <p:nvPicPr>
          <p:cNvPr id="10" name="Graphic 9" descr="Questions outline">
            <a:extLst>
              <a:ext uri="{FF2B5EF4-FFF2-40B4-BE49-F238E27FC236}">
                <a16:creationId xmlns:a16="http://schemas.microsoft.com/office/drawing/2014/main" id="{835B7EB0-B92E-ECFD-5D1B-0A02AF872A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9015" y="1103569"/>
            <a:ext cx="1108536" cy="1108536"/>
          </a:xfrm>
          <a:prstGeom prst="rect">
            <a:avLst/>
          </a:prstGeom>
        </p:spPr>
      </p:pic>
      <p:pic>
        <p:nvPicPr>
          <p:cNvPr id="12" name="Graphic 11" descr="Puzzle with solid fill">
            <a:extLst>
              <a:ext uri="{FF2B5EF4-FFF2-40B4-BE49-F238E27FC236}">
                <a16:creationId xmlns:a16="http://schemas.microsoft.com/office/drawing/2014/main" id="{95FE0938-A37D-8297-5228-B33A696C6C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0645" y="2820837"/>
            <a:ext cx="1244105" cy="1244105"/>
          </a:xfrm>
          <a:prstGeom prst="rect">
            <a:avLst/>
          </a:prstGeom>
          <a:effectLst>
            <a:glow rad="139700">
              <a:srgbClr val="011627">
                <a:alpha val="40000"/>
              </a:srgbClr>
            </a:glow>
          </a:effectLst>
        </p:spPr>
      </p:pic>
      <p:pic>
        <p:nvPicPr>
          <p:cNvPr id="14" name="Graphic 13" descr="Question Mark with solid fill">
            <a:extLst>
              <a:ext uri="{FF2B5EF4-FFF2-40B4-BE49-F238E27FC236}">
                <a16:creationId xmlns:a16="http://schemas.microsoft.com/office/drawing/2014/main" id="{918D23F7-F7F8-4958-C317-009A15D0A4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8535" y="5089585"/>
            <a:ext cx="1203385" cy="1203385"/>
          </a:xfrm>
          <a:prstGeom prst="rect">
            <a:avLst/>
          </a:prstGeom>
        </p:spPr>
      </p:pic>
      <p:pic>
        <p:nvPicPr>
          <p:cNvPr id="15" name="Graphic 14" descr="Question Mark with solid fill">
            <a:extLst>
              <a:ext uri="{FF2B5EF4-FFF2-40B4-BE49-F238E27FC236}">
                <a16:creationId xmlns:a16="http://schemas.microsoft.com/office/drawing/2014/main" id="{A7AC4717-668A-9196-2813-4142D47A2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719537" y="454452"/>
            <a:ext cx="1203385" cy="1203385"/>
          </a:xfrm>
          <a:prstGeom prst="rect">
            <a:avLst/>
          </a:prstGeom>
        </p:spPr>
      </p:pic>
    </p:spTree>
    <p:extLst>
      <p:ext uri="{BB962C8B-B14F-4D97-AF65-F5344CB8AC3E}">
        <p14:creationId xmlns:p14="http://schemas.microsoft.com/office/powerpoint/2010/main" val="412190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2C2E5CD-7080-8488-8616-DE5975FD9D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8F3895A-9303-42AC-35F4-D0BFF2E85163}"/>
              </a:ext>
            </a:extLst>
          </p:cNvPr>
          <p:cNvSpPr txBox="1"/>
          <p:nvPr/>
        </p:nvSpPr>
        <p:spPr>
          <a:xfrm>
            <a:off x="3944428" y="542272"/>
            <a:ext cx="406088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KI-Coding</a:t>
            </a:r>
          </a:p>
        </p:txBody>
      </p:sp>
      <p:sp>
        <p:nvSpPr>
          <p:cNvPr id="3" name="TextBox 2">
            <a:extLst>
              <a:ext uri="{FF2B5EF4-FFF2-40B4-BE49-F238E27FC236}">
                <a16:creationId xmlns:a16="http://schemas.microsoft.com/office/drawing/2014/main" id="{67B0D566-7022-271F-E6C1-94474AA7FDCB}"/>
              </a:ext>
            </a:extLst>
          </p:cNvPr>
          <p:cNvSpPr txBox="1"/>
          <p:nvPr/>
        </p:nvSpPr>
        <p:spPr>
          <a:xfrm>
            <a:off x="3802631" y="3189715"/>
            <a:ext cx="4586737"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a:t>
            </a:r>
          </a:p>
        </p:txBody>
      </p:sp>
      <p:sp>
        <p:nvSpPr>
          <p:cNvPr id="5" name="Arrow: Striped Right 4">
            <a:extLst>
              <a:ext uri="{FF2B5EF4-FFF2-40B4-BE49-F238E27FC236}">
                <a16:creationId xmlns:a16="http://schemas.microsoft.com/office/drawing/2014/main" id="{AE64C87E-8F86-44A6-88E8-707DBE1C38C0}"/>
              </a:ext>
            </a:extLst>
          </p:cNvPr>
          <p:cNvSpPr/>
          <p:nvPr/>
        </p:nvSpPr>
        <p:spPr>
          <a:xfrm rot="5400000">
            <a:off x="5467040" y="2020330"/>
            <a:ext cx="1015663"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TextBox 1">
            <a:extLst>
              <a:ext uri="{FF2B5EF4-FFF2-40B4-BE49-F238E27FC236}">
                <a16:creationId xmlns:a16="http://schemas.microsoft.com/office/drawing/2014/main" id="{300D5309-5FAD-3B0F-C55C-35E576A96E33}"/>
              </a:ext>
            </a:extLst>
          </p:cNvPr>
          <p:cNvSpPr txBox="1"/>
          <p:nvPr/>
        </p:nvSpPr>
        <p:spPr>
          <a:xfrm>
            <a:off x="2339015" y="5179946"/>
            <a:ext cx="7644244" cy="1077218"/>
          </a:xfrm>
          <a:prstGeom prst="rect">
            <a:avLst/>
          </a:prstGeom>
          <a:solidFill>
            <a:srgbClr val="011627"/>
          </a:solidFill>
          <a:ln w="76200">
            <a:noFill/>
          </a:ln>
        </p:spPr>
        <p:txBody>
          <a:bodyPr wrap="square" rtlCol="0">
            <a:spAutoFit/>
          </a:bodyPr>
          <a:lstStyle/>
          <a:p>
            <a:pPr algn="ctr"/>
            <a:r>
              <a:rPr lang="en-GB" sz="3200" dirty="0"/>
              <a:t>Das </a:t>
            </a:r>
            <a:r>
              <a:rPr lang="en-GB" sz="3200" dirty="0" err="1"/>
              <a:t>Schreiben</a:t>
            </a:r>
            <a:r>
              <a:rPr lang="en-GB" sz="3200" dirty="0"/>
              <a:t> des Codes </a:t>
            </a:r>
            <a:r>
              <a:rPr lang="en-GB" sz="3200" dirty="0" err="1"/>
              <a:t>vollständig</a:t>
            </a:r>
            <a:r>
              <a:rPr lang="en-GB" sz="3200" dirty="0"/>
              <a:t> an die KI </a:t>
            </a:r>
            <a:r>
              <a:rPr lang="en-GB" sz="3200" dirty="0" err="1"/>
              <a:t>delegieren</a:t>
            </a:r>
            <a:r>
              <a:rPr lang="en-GB" sz="3200" dirty="0"/>
              <a:t>.</a:t>
            </a:r>
            <a:endParaRPr lang="en-DE" sz="3200" dirty="0"/>
          </a:p>
        </p:txBody>
      </p:sp>
      <p:sp>
        <p:nvSpPr>
          <p:cNvPr id="6" name="Arrow: Striped Right 5">
            <a:extLst>
              <a:ext uri="{FF2B5EF4-FFF2-40B4-BE49-F238E27FC236}">
                <a16:creationId xmlns:a16="http://schemas.microsoft.com/office/drawing/2014/main" id="{6725ECD1-2841-5327-9A64-0E926064D56D}"/>
              </a:ext>
            </a:extLst>
          </p:cNvPr>
          <p:cNvSpPr/>
          <p:nvPr/>
        </p:nvSpPr>
        <p:spPr>
          <a:xfrm rot="5400000">
            <a:off x="5682506" y="4339167"/>
            <a:ext cx="58473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880433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B140654-0B0E-0ED5-3388-D04C81ED6C6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0B0F84-D153-23E1-F221-F8885BC41CD5}"/>
              </a:ext>
            </a:extLst>
          </p:cNvPr>
          <p:cNvSpPr txBox="1"/>
          <p:nvPr/>
        </p:nvSpPr>
        <p:spPr>
          <a:xfrm>
            <a:off x="3944429" y="321085"/>
            <a:ext cx="406088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KI-Coding</a:t>
            </a:r>
          </a:p>
        </p:txBody>
      </p:sp>
      <p:sp>
        <p:nvSpPr>
          <p:cNvPr id="3" name="TextBox 2">
            <a:extLst>
              <a:ext uri="{FF2B5EF4-FFF2-40B4-BE49-F238E27FC236}">
                <a16:creationId xmlns:a16="http://schemas.microsoft.com/office/drawing/2014/main" id="{B10B68D9-7AD0-84E7-5EA1-737F79C9DF77}"/>
              </a:ext>
            </a:extLst>
          </p:cNvPr>
          <p:cNvSpPr txBox="1"/>
          <p:nvPr/>
        </p:nvSpPr>
        <p:spPr>
          <a:xfrm>
            <a:off x="334813" y="3043066"/>
            <a:ext cx="3158886"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a:t>
            </a:r>
          </a:p>
        </p:txBody>
      </p:sp>
      <p:sp>
        <p:nvSpPr>
          <p:cNvPr id="5" name="Arrow: Striped Right 4">
            <a:extLst>
              <a:ext uri="{FF2B5EF4-FFF2-40B4-BE49-F238E27FC236}">
                <a16:creationId xmlns:a16="http://schemas.microsoft.com/office/drawing/2014/main" id="{D93EFC15-8D56-2169-44FF-A1656298FD22}"/>
              </a:ext>
            </a:extLst>
          </p:cNvPr>
          <p:cNvSpPr/>
          <p:nvPr/>
        </p:nvSpPr>
        <p:spPr>
          <a:xfrm rot="5400000">
            <a:off x="5264970" y="1818260"/>
            <a:ext cx="1419804"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TextBox 1">
            <a:extLst>
              <a:ext uri="{FF2B5EF4-FFF2-40B4-BE49-F238E27FC236}">
                <a16:creationId xmlns:a16="http://schemas.microsoft.com/office/drawing/2014/main" id="{7786B76F-A607-01AD-E0DE-A815B2D7EA7D}"/>
              </a:ext>
            </a:extLst>
          </p:cNvPr>
          <p:cNvSpPr txBox="1"/>
          <p:nvPr/>
        </p:nvSpPr>
        <p:spPr>
          <a:xfrm>
            <a:off x="3972284" y="3032381"/>
            <a:ext cx="4343581"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Assistenten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TextBox 6">
            <a:extLst>
              <a:ext uri="{FF2B5EF4-FFF2-40B4-BE49-F238E27FC236}">
                <a16:creationId xmlns:a16="http://schemas.microsoft.com/office/drawing/2014/main" id="{89243637-6561-70BA-45EB-24532BAEEF55}"/>
              </a:ext>
            </a:extLst>
          </p:cNvPr>
          <p:cNvSpPr txBox="1"/>
          <p:nvPr/>
        </p:nvSpPr>
        <p:spPr>
          <a:xfrm>
            <a:off x="8698303" y="3030322"/>
            <a:ext cx="3282530"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Agenten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Arrow: Striped Right 7">
            <a:extLst>
              <a:ext uri="{FF2B5EF4-FFF2-40B4-BE49-F238E27FC236}">
                <a16:creationId xmlns:a16="http://schemas.microsoft.com/office/drawing/2014/main" id="{95B8D63E-F9A2-42C1-ED52-DD5ADE86491A}"/>
              </a:ext>
            </a:extLst>
          </p:cNvPr>
          <p:cNvSpPr/>
          <p:nvPr/>
        </p:nvSpPr>
        <p:spPr>
          <a:xfrm rot="7344274">
            <a:off x="2991714" y="1785673"/>
            <a:ext cx="1419804"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 name="Arrow: Striped Right 8">
            <a:extLst>
              <a:ext uri="{FF2B5EF4-FFF2-40B4-BE49-F238E27FC236}">
                <a16:creationId xmlns:a16="http://schemas.microsoft.com/office/drawing/2014/main" id="{09983B2C-70B4-C5E2-1FE7-1EAB1626261F}"/>
              </a:ext>
            </a:extLst>
          </p:cNvPr>
          <p:cNvSpPr/>
          <p:nvPr/>
        </p:nvSpPr>
        <p:spPr>
          <a:xfrm rot="3445777">
            <a:off x="7495663" y="1747042"/>
            <a:ext cx="1393328"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 name="TextBox 9">
            <a:extLst>
              <a:ext uri="{FF2B5EF4-FFF2-40B4-BE49-F238E27FC236}">
                <a16:creationId xmlns:a16="http://schemas.microsoft.com/office/drawing/2014/main" id="{7E764F2C-731C-D844-2886-E5CB39F63E51}"/>
              </a:ext>
            </a:extLst>
          </p:cNvPr>
          <p:cNvSpPr txBox="1"/>
          <p:nvPr/>
        </p:nvSpPr>
        <p:spPr>
          <a:xfrm>
            <a:off x="4065416" y="5587729"/>
            <a:ext cx="8008549" cy="1077218"/>
          </a:xfrm>
          <a:prstGeom prst="rect">
            <a:avLst/>
          </a:prstGeom>
          <a:solidFill>
            <a:srgbClr val="011627"/>
          </a:solidFill>
          <a:ln w="76200">
            <a:noFill/>
          </a:ln>
        </p:spPr>
        <p:txBody>
          <a:bodyPr wrap="square" rtlCol="0">
            <a:spAutoFit/>
          </a:bodyPr>
          <a:lstStyle/>
          <a:p>
            <a:pPr algn="ctr"/>
            <a:r>
              <a:rPr lang="de-DE" sz="3200" dirty="0"/>
              <a:t>Einsatz von KI direkt zur Unterstützung bei der Interaktion mit Code.</a:t>
            </a:r>
            <a:endParaRPr lang="en-DE" sz="3200" dirty="0"/>
          </a:p>
        </p:txBody>
      </p:sp>
      <p:sp>
        <p:nvSpPr>
          <p:cNvPr id="11" name="Arrow: Striped Right 10">
            <a:extLst>
              <a:ext uri="{FF2B5EF4-FFF2-40B4-BE49-F238E27FC236}">
                <a16:creationId xmlns:a16="http://schemas.microsoft.com/office/drawing/2014/main" id="{17A0937F-15EB-BF7A-D9A1-5A74B73A66FE}"/>
              </a:ext>
            </a:extLst>
          </p:cNvPr>
          <p:cNvSpPr/>
          <p:nvPr/>
        </p:nvSpPr>
        <p:spPr>
          <a:xfrm rot="5400000">
            <a:off x="6633637" y="4982952"/>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2" name="Arrow: Striped Right 11">
            <a:extLst>
              <a:ext uri="{FF2B5EF4-FFF2-40B4-BE49-F238E27FC236}">
                <a16:creationId xmlns:a16="http://schemas.microsoft.com/office/drawing/2014/main" id="{52BF8C97-3015-B0CF-EB62-08EB0C3EB82A}"/>
              </a:ext>
            </a:extLst>
          </p:cNvPr>
          <p:cNvSpPr/>
          <p:nvPr/>
        </p:nvSpPr>
        <p:spPr>
          <a:xfrm rot="5400000">
            <a:off x="10172996" y="4944407"/>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389346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C673D02F-C05A-4C6E-6C48-95ADFAEBC42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D0875AF-239E-C9B8-3F86-AE5BD8F692D2}"/>
              </a:ext>
            </a:extLst>
          </p:cNvPr>
          <p:cNvSpPr txBox="1"/>
          <p:nvPr/>
        </p:nvSpPr>
        <p:spPr>
          <a:xfrm>
            <a:off x="3944429" y="321085"/>
            <a:ext cx="406088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KI-Coding</a:t>
            </a:r>
          </a:p>
        </p:txBody>
      </p:sp>
      <p:sp>
        <p:nvSpPr>
          <p:cNvPr id="3" name="TextBox 2">
            <a:extLst>
              <a:ext uri="{FF2B5EF4-FFF2-40B4-BE49-F238E27FC236}">
                <a16:creationId xmlns:a16="http://schemas.microsoft.com/office/drawing/2014/main" id="{2D973A30-C365-A105-3FCE-A0E93EF26EAC}"/>
              </a:ext>
            </a:extLst>
          </p:cNvPr>
          <p:cNvSpPr txBox="1"/>
          <p:nvPr/>
        </p:nvSpPr>
        <p:spPr>
          <a:xfrm>
            <a:off x="334813" y="3043066"/>
            <a:ext cx="3158886"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a:t>
            </a:r>
          </a:p>
        </p:txBody>
      </p:sp>
      <p:sp>
        <p:nvSpPr>
          <p:cNvPr id="5" name="Arrow: Striped Right 4">
            <a:extLst>
              <a:ext uri="{FF2B5EF4-FFF2-40B4-BE49-F238E27FC236}">
                <a16:creationId xmlns:a16="http://schemas.microsoft.com/office/drawing/2014/main" id="{08BD28DA-D5CC-2400-7401-A7629A003ABD}"/>
              </a:ext>
            </a:extLst>
          </p:cNvPr>
          <p:cNvSpPr/>
          <p:nvPr/>
        </p:nvSpPr>
        <p:spPr>
          <a:xfrm rot="5400000">
            <a:off x="5264970" y="1818260"/>
            <a:ext cx="1419804"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TextBox 1">
            <a:extLst>
              <a:ext uri="{FF2B5EF4-FFF2-40B4-BE49-F238E27FC236}">
                <a16:creationId xmlns:a16="http://schemas.microsoft.com/office/drawing/2014/main" id="{83A83B25-6B58-3BF1-E501-C25C34D453EC}"/>
              </a:ext>
            </a:extLst>
          </p:cNvPr>
          <p:cNvSpPr txBox="1"/>
          <p:nvPr/>
        </p:nvSpPr>
        <p:spPr>
          <a:xfrm>
            <a:off x="3972284" y="3032381"/>
            <a:ext cx="4343581"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Assistenten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7" name="TextBox 6">
            <a:extLst>
              <a:ext uri="{FF2B5EF4-FFF2-40B4-BE49-F238E27FC236}">
                <a16:creationId xmlns:a16="http://schemas.microsoft.com/office/drawing/2014/main" id="{8810E4C1-B273-DC93-E96C-893E436FE401}"/>
              </a:ext>
            </a:extLst>
          </p:cNvPr>
          <p:cNvSpPr txBox="1"/>
          <p:nvPr/>
        </p:nvSpPr>
        <p:spPr>
          <a:xfrm>
            <a:off x="8698303" y="3030322"/>
            <a:ext cx="3282530"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KI-</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Agenten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Arrow: Striped Right 7">
            <a:extLst>
              <a:ext uri="{FF2B5EF4-FFF2-40B4-BE49-F238E27FC236}">
                <a16:creationId xmlns:a16="http://schemas.microsoft.com/office/drawing/2014/main" id="{085046A1-9E7A-A19C-B3AA-C5320FFB7800}"/>
              </a:ext>
            </a:extLst>
          </p:cNvPr>
          <p:cNvSpPr/>
          <p:nvPr/>
        </p:nvSpPr>
        <p:spPr>
          <a:xfrm rot="7344274">
            <a:off x="2991714" y="1785673"/>
            <a:ext cx="1419804"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 name="Arrow: Striped Right 8">
            <a:extLst>
              <a:ext uri="{FF2B5EF4-FFF2-40B4-BE49-F238E27FC236}">
                <a16:creationId xmlns:a16="http://schemas.microsoft.com/office/drawing/2014/main" id="{A24CCB0E-D0CC-907E-E760-DA45CA073CCE}"/>
              </a:ext>
            </a:extLst>
          </p:cNvPr>
          <p:cNvSpPr/>
          <p:nvPr/>
        </p:nvSpPr>
        <p:spPr>
          <a:xfrm rot="3445777">
            <a:off x="7495663" y="1747042"/>
            <a:ext cx="1393328"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0" name="Picture 9" descr="A colorful heart on a black background&#10;&#10;AI-generated content may be incorrect.">
            <a:extLst>
              <a:ext uri="{FF2B5EF4-FFF2-40B4-BE49-F238E27FC236}">
                <a16:creationId xmlns:a16="http://schemas.microsoft.com/office/drawing/2014/main" id="{183A54C1-D2DA-0527-3129-B7809A2BB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52" y="5534304"/>
            <a:ext cx="1119719" cy="1119719"/>
          </a:xfrm>
          <a:prstGeom prst="rect">
            <a:avLst/>
          </a:prstGeom>
          <a:solidFill>
            <a:srgbClr val="FFFFFF">
              <a:shade val="85000"/>
            </a:srgbClr>
          </a:solidFill>
        </p:spPr>
      </p:pic>
      <p:pic>
        <p:nvPicPr>
          <p:cNvPr id="11" name="Picture 10" descr="A white star and square with a black background&#10;&#10;AI-generated content may be incorrect.">
            <a:extLst>
              <a:ext uri="{FF2B5EF4-FFF2-40B4-BE49-F238E27FC236}">
                <a16:creationId xmlns:a16="http://schemas.microsoft.com/office/drawing/2014/main" id="{0BBB5F0B-C472-6E0C-DC95-0742C846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928" y="5581299"/>
            <a:ext cx="1119719" cy="1119719"/>
          </a:xfrm>
          <a:prstGeom prst="rect">
            <a:avLst/>
          </a:prstGeom>
        </p:spPr>
      </p:pic>
      <p:pic>
        <p:nvPicPr>
          <p:cNvPr id="12" name="Picture 11" descr="A red flower with white background&#10;&#10;AI-generated content may be incorrect.">
            <a:extLst>
              <a:ext uri="{FF2B5EF4-FFF2-40B4-BE49-F238E27FC236}">
                <a16:creationId xmlns:a16="http://schemas.microsoft.com/office/drawing/2014/main" id="{8A8B7C34-06CE-7A82-5017-8FCEC645A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0068" y="5534302"/>
            <a:ext cx="1119719" cy="1119719"/>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white arrow in a hexagon&#10;&#10;AI-generated content may be incorrect.">
            <a:extLst>
              <a:ext uri="{FF2B5EF4-FFF2-40B4-BE49-F238E27FC236}">
                <a16:creationId xmlns:a16="http://schemas.microsoft.com/office/drawing/2014/main" id="{70E4FBE4-574B-0FFC-E3E0-4DF2B592A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1113" y="5534303"/>
            <a:ext cx="1119720" cy="1119720"/>
          </a:xfrm>
          <a:prstGeom prst="rect">
            <a:avLst/>
          </a:prstGeom>
          <a:solidFill>
            <a:srgbClr val="FFFFFF">
              <a:shade val="85000"/>
            </a:srgbClr>
          </a:solidFill>
        </p:spPr>
      </p:pic>
      <p:pic>
        <p:nvPicPr>
          <p:cNvPr id="14" name="Picture 13" descr="A black and orange logo&#10;&#10;AI-generated content may be incorrect.">
            <a:extLst>
              <a:ext uri="{FF2B5EF4-FFF2-40B4-BE49-F238E27FC236}">
                <a16:creationId xmlns:a16="http://schemas.microsoft.com/office/drawing/2014/main" id="{191E07B2-B178-32C6-8D88-5D0647A2BF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400" y="5507628"/>
            <a:ext cx="1323698" cy="1323698"/>
          </a:xfrm>
          <a:prstGeom prst="rect">
            <a:avLst/>
          </a:prstGeom>
        </p:spPr>
      </p:pic>
      <p:pic>
        <p:nvPicPr>
          <p:cNvPr id="17" name="Picture 16" descr="A white line on a green background&#10;&#10;AI-generated content may be incorrect.">
            <a:extLst>
              <a:ext uri="{FF2B5EF4-FFF2-40B4-BE49-F238E27FC236}">
                <a16:creationId xmlns:a16="http://schemas.microsoft.com/office/drawing/2014/main" id="{7A78617C-A56F-8A13-5CE4-6EC2682FC1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3173" y="5719518"/>
            <a:ext cx="947488" cy="947488"/>
          </a:xfrm>
          <a:prstGeom prst="rect">
            <a:avLst/>
          </a:prstGeom>
        </p:spPr>
      </p:pic>
      <p:pic>
        <p:nvPicPr>
          <p:cNvPr id="19" name="Picture 18" descr="A white pig with sunglasses&#10;&#10;AI-generated content may be incorrect.">
            <a:extLst>
              <a:ext uri="{FF2B5EF4-FFF2-40B4-BE49-F238E27FC236}">
                <a16:creationId xmlns:a16="http://schemas.microsoft.com/office/drawing/2014/main" id="{1B845515-D81E-9035-0E79-2076E79AB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4003" y="5534302"/>
            <a:ext cx="1231856" cy="1231856"/>
          </a:xfrm>
          <a:prstGeom prst="rect">
            <a:avLst/>
          </a:prstGeom>
        </p:spPr>
      </p:pic>
    </p:spTree>
    <p:extLst>
      <p:ext uri="{BB962C8B-B14F-4D97-AF65-F5344CB8AC3E}">
        <p14:creationId xmlns:p14="http://schemas.microsoft.com/office/powerpoint/2010/main" val="2125784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30AB6048-2192-D5DF-4594-60DCB98733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10D68D-AC22-1FC2-AD54-1DE4C3A0B644}"/>
              </a:ext>
            </a:extLst>
          </p:cNvPr>
          <p:cNvSpPr txBox="1"/>
          <p:nvPr/>
        </p:nvSpPr>
        <p:spPr>
          <a:xfrm>
            <a:off x="368680" y="2080948"/>
            <a:ext cx="3245149" cy="286232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 Tools</a:t>
            </a:r>
          </a:p>
        </p:txBody>
      </p:sp>
      <p:sp>
        <p:nvSpPr>
          <p:cNvPr id="4" name="TextBox 3">
            <a:extLst>
              <a:ext uri="{FF2B5EF4-FFF2-40B4-BE49-F238E27FC236}">
                <a16:creationId xmlns:a16="http://schemas.microsoft.com/office/drawing/2014/main" id="{7B0A26D2-BC2A-6236-F1AA-D35C15526B59}"/>
              </a:ext>
            </a:extLst>
          </p:cNvPr>
          <p:cNvSpPr txBox="1"/>
          <p:nvPr/>
        </p:nvSpPr>
        <p:spPr>
          <a:xfrm>
            <a:off x="4279913" y="1496172"/>
            <a:ext cx="7644244" cy="403187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571500" indent="-571500">
              <a:buFont typeface="Arial" panose="020B0604020202020204" pitchFamily="34" charset="0"/>
              <a:buChar char="•"/>
            </a:pPr>
            <a:r>
              <a:rPr lang="en-GB" sz="32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Übernehmen</a:t>
            </a:r>
            <a:r>
              <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die Installation der </a:t>
            </a:r>
            <a:r>
              <a:rPr lang="en-GB" sz="32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Anwendung</a:t>
            </a:r>
            <a:r>
              <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p>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571500" indent="-571500">
              <a:buFont typeface="Arial" panose="020B0604020202020204" pitchFamily="34" charset="0"/>
              <a:buChar char="•"/>
            </a:pPr>
            <a:r>
              <a:rPr lang="de-DE"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Stellen Ressourcen für das Hosting von Anwendungen (je nach Tool auch Datenbanken) auf einer Plattform bereit.</a:t>
            </a: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Arrow: Striped Right 4">
            <a:extLst>
              <a:ext uri="{FF2B5EF4-FFF2-40B4-BE49-F238E27FC236}">
                <a16:creationId xmlns:a16="http://schemas.microsoft.com/office/drawing/2014/main" id="{59D87DF7-A964-BD26-58B4-8D692F425E9D}"/>
              </a:ext>
            </a:extLst>
          </p:cNvPr>
          <p:cNvSpPr/>
          <p:nvPr/>
        </p:nvSpPr>
        <p:spPr>
          <a:xfrm>
            <a:off x="3729350" y="3250692"/>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69070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FF91FAE0-5135-8AB9-47C4-81E3524241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7084CC2-7971-9FD2-4AC9-843FA5506560}"/>
              </a:ext>
            </a:extLst>
          </p:cNvPr>
          <p:cNvSpPr txBox="1"/>
          <p:nvPr/>
        </p:nvSpPr>
        <p:spPr>
          <a:xfrm>
            <a:off x="126520" y="514233"/>
            <a:ext cx="11938960"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 vs.KI-Coding Tools </a:t>
            </a:r>
          </a:p>
        </p:txBody>
      </p:sp>
      <p:sp>
        <p:nvSpPr>
          <p:cNvPr id="12" name="Arrow: Striped Right 11">
            <a:extLst>
              <a:ext uri="{FF2B5EF4-FFF2-40B4-BE49-F238E27FC236}">
                <a16:creationId xmlns:a16="http://schemas.microsoft.com/office/drawing/2014/main" id="{C93995C1-AC98-7AD4-36D2-18F4B381E5B0}"/>
              </a:ext>
            </a:extLst>
          </p:cNvPr>
          <p:cNvSpPr/>
          <p:nvPr/>
        </p:nvSpPr>
        <p:spPr>
          <a:xfrm rot="7344274">
            <a:off x="2537116" y="2039918"/>
            <a:ext cx="111118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3" name="Arrow: Striped Right 12">
            <a:extLst>
              <a:ext uri="{FF2B5EF4-FFF2-40B4-BE49-F238E27FC236}">
                <a16:creationId xmlns:a16="http://schemas.microsoft.com/office/drawing/2014/main" id="{166BE368-F0AB-C961-B409-62515EC08287}"/>
              </a:ext>
            </a:extLst>
          </p:cNvPr>
          <p:cNvSpPr/>
          <p:nvPr/>
        </p:nvSpPr>
        <p:spPr>
          <a:xfrm rot="3445777">
            <a:off x="8133789" y="2029602"/>
            <a:ext cx="1135673"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 name="TextBox 2">
            <a:extLst>
              <a:ext uri="{FF2B5EF4-FFF2-40B4-BE49-F238E27FC236}">
                <a16:creationId xmlns:a16="http://schemas.microsoft.com/office/drawing/2014/main" id="{B37BF9B7-5AAF-3EEE-1489-68E711EA4A15}"/>
              </a:ext>
            </a:extLst>
          </p:cNvPr>
          <p:cNvSpPr txBox="1"/>
          <p:nvPr/>
        </p:nvSpPr>
        <p:spPr>
          <a:xfrm>
            <a:off x="341864" y="3236297"/>
            <a:ext cx="4924404" cy="206210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Der Start der Anwendung mit einem einzigen Knopfdruck. </a:t>
            </a: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6" name="TextBox 5">
            <a:extLst>
              <a:ext uri="{FF2B5EF4-FFF2-40B4-BE49-F238E27FC236}">
                <a16:creationId xmlns:a16="http://schemas.microsoft.com/office/drawing/2014/main" id="{AC56374E-6847-1E42-6C0C-DEE9340D0142}"/>
              </a:ext>
            </a:extLst>
          </p:cNvPr>
          <p:cNvSpPr txBox="1"/>
          <p:nvPr/>
        </p:nvSpPr>
        <p:spPr>
          <a:xfrm>
            <a:off x="6776530" y="3236297"/>
            <a:ext cx="4924404" cy="206210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Erfordern Anweisungen, starten die Anwendung nicht automatisch.</a:t>
            </a: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807448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914D3453-215D-6B1A-084B-55DFCE9367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91CCD5-3CEA-B53B-3241-488457E2C9B6}"/>
              </a:ext>
            </a:extLst>
          </p:cNvPr>
          <p:cNvSpPr txBox="1"/>
          <p:nvPr/>
        </p:nvSpPr>
        <p:spPr>
          <a:xfrm>
            <a:off x="2750927" y="2459504"/>
            <a:ext cx="6690145"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Möglichkeiten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427124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4A51E73-4A6F-DFC0-C171-2F2D686044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AED13E-41F6-5B76-1E2B-0B73E79F437D}"/>
              </a:ext>
            </a:extLst>
          </p:cNvPr>
          <p:cNvSpPr txBox="1"/>
          <p:nvPr/>
        </p:nvSpPr>
        <p:spPr>
          <a:xfrm>
            <a:off x="162465" y="2213282"/>
            <a:ext cx="11867070" cy="243143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a:t>
            </a:r>
            <a:r>
              <a:rPr lang="de-DE" sz="6000" dirty="0"/>
              <a:t>ktive Entwicklung digitaler Produkte statt passiver Konsum.</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320542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498BE55-6483-A3B0-2559-742877A7641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55E94A-6967-CAEC-7D19-EB7796C08D7E}"/>
              </a:ext>
            </a:extLst>
          </p:cNvPr>
          <p:cNvSpPr txBox="1"/>
          <p:nvPr/>
        </p:nvSpPr>
        <p:spPr>
          <a:xfrm>
            <a:off x="4761226" y="2770986"/>
            <a:ext cx="2669547" cy="1361911"/>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lnSpc>
                <a:spcPct val="150000"/>
              </a:lnSpc>
            </a:pPr>
            <a:r>
              <a:rPr lang="en-GB" sz="6000" dirty="0"/>
              <a:t>Teil 1</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354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F5BB7C7F-4E46-C433-4C06-89877EE6DD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5BEFD1-FC51-A2C8-8F3C-163C7B2F2B0C}"/>
              </a:ext>
            </a:extLst>
          </p:cNvPr>
          <p:cNvSpPr txBox="1"/>
          <p:nvPr/>
        </p:nvSpPr>
        <p:spPr>
          <a:xfrm>
            <a:off x="162465" y="1751617"/>
            <a:ext cx="11867070" cy="335476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💫Die Entwicklung wird einfacher, schneller und kostengünstiger.</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886320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E3725154-B6AD-1261-8A52-ECD8BE98FA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5282CE-1CB7-8DA4-BBA1-68711AACEAC1}"/>
              </a:ext>
            </a:extLst>
          </p:cNvPr>
          <p:cNvSpPr txBox="1"/>
          <p:nvPr/>
        </p:nvSpPr>
        <p:spPr>
          <a:xfrm>
            <a:off x="162465" y="2213282"/>
            <a:ext cx="11867070" cy="243143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de-DE" sz="6000" dirty="0"/>
              <a:t>Die Einstiegshürde wird für Nicht-Techniker gesenkt.</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0893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6ED9A57-A94F-C237-2C61-D1F21606BA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738246-1089-8C8A-0038-8EEB46D84D01}"/>
              </a:ext>
            </a:extLst>
          </p:cNvPr>
          <p:cNvSpPr txBox="1"/>
          <p:nvPr/>
        </p:nvSpPr>
        <p:spPr>
          <a:xfrm>
            <a:off x="162465" y="2213282"/>
            <a:ext cx="11867070" cy="335476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de-DE" sz="6000" dirty="0"/>
              <a:t>Auch Techniker setzen eine enorme Menge an kreativer und intellektueller Energie frei.</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6892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3607196-AEE1-74B3-108C-85F5A23075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7EED45-E86B-F82C-BAF9-311264AD51E5}"/>
              </a:ext>
            </a:extLst>
          </p:cNvPr>
          <p:cNvSpPr txBox="1"/>
          <p:nvPr/>
        </p:nvSpPr>
        <p:spPr>
          <a:xfrm>
            <a:off x="162465" y="2213282"/>
            <a:ext cx="11867070" cy="335476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💫Mehr technische Unabhängikheit bei der Entwicklung eigener Lösungen.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952448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840937BB-E29B-98B7-752A-0722F46761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5195D-DEF2-1476-89F4-CC9DB507C136}"/>
              </a:ext>
            </a:extLst>
          </p:cNvPr>
          <p:cNvSpPr txBox="1"/>
          <p:nvPr/>
        </p:nvSpPr>
        <p:spPr>
          <a:xfrm>
            <a:off x="1934473" y="2801527"/>
            <a:ext cx="8323053"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Risiken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563539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D4D26630-C39D-7E11-1B76-BA18324938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64627B-3692-424B-DD0A-BEE57A952DDA}"/>
              </a:ext>
            </a:extLst>
          </p:cNvPr>
          <p:cNvSpPr txBox="1"/>
          <p:nvPr/>
        </p:nvSpPr>
        <p:spPr>
          <a:xfrm>
            <a:off x="162465" y="2213282"/>
            <a:ext cx="11867070" cy="150810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🛑Unvorhersehbarer Code</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32624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B3FEAD1-A700-2578-7926-FF0564BB01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BDC6B9-C835-2F4A-246F-D2EC3D80D30B}"/>
              </a:ext>
            </a:extLst>
          </p:cNvPr>
          <p:cNvSpPr txBox="1"/>
          <p:nvPr/>
        </p:nvSpPr>
        <p:spPr>
          <a:xfrm>
            <a:off x="162465" y="2213282"/>
            <a:ext cx="11867070" cy="3354765"/>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lvl="1"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🛑Risiko der Offenlegung von API-Schlüsseln und der Erstellung von anfälligem Code</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88298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5A7F4AC-1778-F961-A9EC-F24C65A4D2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BFACE1-8C68-9782-4C6A-301E71A3D470}"/>
              </a:ext>
            </a:extLst>
          </p:cNvPr>
          <p:cNvSpPr txBox="1"/>
          <p:nvPr/>
        </p:nvSpPr>
        <p:spPr>
          <a:xfrm>
            <a:off x="162465" y="1425882"/>
            <a:ext cx="11867070" cy="4278094"/>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lvl="1" algn="ctr"/>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🛑Anwendungen müssen den geltenden Datenschutzgesetzen entsprechen.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286625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4EF53FB-886B-A6AF-75E3-5E425C167B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D9BFDC-A6B5-DAD8-14F5-0EC9DCA9E8A1}"/>
              </a:ext>
            </a:extLst>
          </p:cNvPr>
          <p:cNvSpPr txBox="1"/>
          <p:nvPr/>
        </p:nvSpPr>
        <p:spPr>
          <a:xfrm>
            <a:off x="343816" y="519491"/>
            <a:ext cx="874938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6000" dirty="0">
                <a:solidFill>
                  <a:prstClr val="white"/>
                </a:solidFill>
                <a:latin typeface="Aptos" panose="02110004020202020204"/>
              </a:rPr>
              <a:t>Datenschutzgesetze in DE</a:t>
            </a:r>
            <a:endPar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Box 2">
            <a:extLst>
              <a:ext uri="{FF2B5EF4-FFF2-40B4-BE49-F238E27FC236}">
                <a16:creationId xmlns:a16="http://schemas.microsoft.com/office/drawing/2014/main" id="{FE4BDC4B-17C8-8A77-A4FB-B0CD71ABCABD}"/>
              </a:ext>
            </a:extLst>
          </p:cNvPr>
          <p:cNvSpPr txBox="1"/>
          <p:nvPr/>
        </p:nvSpPr>
        <p:spPr>
          <a:xfrm>
            <a:off x="280161" y="3024802"/>
            <a:ext cx="11759437" cy="1323439"/>
          </a:xfrm>
          <a:prstGeom prst="rect">
            <a:avLst/>
          </a:prstGeom>
          <a:solidFill>
            <a:srgbClr val="011627"/>
          </a:solidFill>
          <a:effectLst>
            <a:glow rad="228600">
              <a:srgbClr val="22154F">
                <a:alpha val="40000"/>
              </a:srgbClr>
            </a:glow>
          </a:effectLst>
        </p:spPr>
        <p:txBody>
          <a:bodyPr wrap="square">
            <a:spAutoFit/>
          </a:bodyPr>
          <a:lstStyle/>
          <a:p>
            <a:pPr lvl="0" algn="ctr"/>
            <a:r>
              <a:rPr lang="de-DE" sz="4000" dirty="0">
                <a:solidFill>
                  <a:prstClr val="white"/>
                </a:solidFill>
                <a:latin typeface="Aptos Mono" panose="020B0009020202020204" pitchFamily="49" charset="0"/>
              </a:rPr>
              <a:t>https://eur-lex.europa.eu/legal-content/DE/TXT/?uri=CELEX:32016R0679</a:t>
            </a:r>
            <a:endParaRPr kumimoji="0" lang="en-DE" sz="4000" b="0" i="0" u="none" strike="noStrike" kern="1200" cap="none" spc="0" normalizeH="0" baseline="0" noProof="0" dirty="0">
              <a:ln>
                <a:noFill/>
              </a:ln>
              <a:solidFill>
                <a:prstClr val="white"/>
              </a:solidFill>
              <a:effectLst/>
              <a:uLnTx/>
              <a:uFillTx/>
              <a:latin typeface="Aptos Mono" panose="020B0009020202020204" pitchFamily="49" charset="0"/>
            </a:endParaRPr>
          </a:p>
        </p:txBody>
      </p:sp>
      <p:sp>
        <p:nvSpPr>
          <p:cNvPr id="6" name="TextBox 5">
            <a:extLst>
              <a:ext uri="{FF2B5EF4-FFF2-40B4-BE49-F238E27FC236}">
                <a16:creationId xmlns:a16="http://schemas.microsoft.com/office/drawing/2014/main" id="{3601D253-6C56-D57A-2F04-DF9B6A32BEB1}"/>
              </a:ext>
            </a:extLst>
          </p:cNvPr>
          <p:cNvSpPr txBox="1"/>
          <p:nvPr/>
        </p:nvSpPr>
        <p:spPr>
          <a:xfrm>
            <a:off x="280161" y="5714779"/>
            <a:ext cx="11759437" cy="707886"/>
          </a:xfrm>
          <a:prstGeom prst="rect">
            <a:avLst/>
          </a:prstGeom>
          <a:solidFill>
            <a:srgbClr val="011627"/>
          </a:solidFill>
          <a:effectLst>
            <a:glow rad="228600">
              <a:srgbClr val="22154F">
                <a:alpha val="40000"/>
              </a:srgbClr>
            </a:glo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uLnTx/>
                <a:uFillTx/>
                <a:latin typeface="Aptos Mono" panose="020B0009020202020204" pitchFamily="49" charset="0"/>
              </a:rPr>
              <a:t>www.gesetze-im-internet.de/bdsg_2018</a:t>
            </a:r>
            <a:endParaRPr kumimoji="0" lang="en-DE" sz="4000" b="0" i="0" u="none" strike="noStrike" kern="1200" cap="none" spc="0" normalizeH="0" baseline="0" noProof="0" dirty="0">
              <a:ln>
                <a:noFill/>
              </a:ln>
              <a:solidFill>
                <a:prstClr val="white"/>
              </a:solidFill>
              <a:effectLst/>
              <a:uLnTx/>
              <a:uFillTx/>
              <a:latin typeface="Aptos Mono" panose="020B0009020202020204" pitchFamily="49" charset="0"/>
            </a:endParaRPr>
          </a:p>
        </p:txBody>
      </p:sp>
      <p:sp>
        <p:nvSpPr>
          <p:cNvPr id="7" name="Rectangle: Rounded Corners 6">
            <a:extLst>
              <a:ext uri="{FF2B5EF4-FFF2-40B4-BE49-F238E27FC236}">
                <a16:creationId xmlns:a16="http://schemas.microsoft.com/office/drawing/2014/main" id="{71ABD17F-5DD1-EBA7-303A-3828D730346D}"/>
              </a:ext>
            </a:extLst>
          </p:cNvPr>
          <p:cNvSpPr/>
          <p:nvPr/>
        </p:nvSpPr>
        <p:spPr>
          <a:xfrm>
            <a:off x="343816" y="1870223"/>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DSGVO </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966CF0B9-E981-877E-A6E2-2586EDD1D610}"/>
              </a:ext>
            </a:extLst>
          </p:cNvPr>
          <p:cNvSpPr/>
          <p:nvPr/>
        </p:nvSpPr>
        <p:spPr>
          <a:xfrm>
            <a:off x="8863838" y="4481941"/>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BDSG </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0278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B354E09-3047-514A-53E8-CE4BB483C6E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9E87941-7C28-A5BF-EC6B-D72AB9D57AEA}"/>
              </a:ext>
            </a:extLst>
          </p:cNvPr>
          <p:cNvSpPr txBox="1"/>
          <p:nvPr/>
        </p:nvSpPr>
        <p:spPr>
          <a:xfrm>
            <a:off x="3008822" y="2613343"/>
            <a:ext cx="6174356" cy="147732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lnSpc>
                <a:spcPct val="150000"/>
              </a:lnSpc>
            </a:pP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Kritische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Fragen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018534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C090B53-CD41-C03F-9F4C-746715140C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409D7D-B6F4-7844-D0CE-3EB0740A4D4E}"/>
              </a:ext>
            </a:extLst>
          </p:cNvPr>
          <p:cNvSpPr txBox="1"/>
          <p:nvPr/>
        </p:nvSpPr>
        <p:spPr>
          <a:xfrm>
            <a:off x="343817" y="519491"/>
            <a:ext cx="1041332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t>Workshop Links &amp; </a:t>
            </a:r>
            <a:r>
              <a:rPr lang="en-GB" sz="6000" dirty="0" err="1"/>
              <a:t>Ressourcen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Box 2">
            <a:extLst>
              <a:ext uri="{FF2B5EF4-FFF2-40B4-BE49-F238E27FC236}">
                <a16:creationId xmlns:a16="http://schemas.microsoft.com/office/drawing/2014/main" id="{69A50963-84CE-791A-2C4C-0EA1CDE5025C}"/>
              </a:ext>
            </a:extLst>
          </p:cNvPr>
          <p:cNvSpPr txBox="1"/>
          <p:nvPr/>
        </p:nvSpPr>
        <p:spPr>
          <a:xfrm>
            <a:off x="343817" y="3209350"/>
            <a:ext cx="11759437" cy="923330"/>
          </a:xfrm>
          <a:prstGeom prst="rect">
            <a:avLst/>
          </a:prstGeom>
          <a:solidFill>
            <a:srgbClr val="011627"/>
          </a:solidFill>
          <a:effectLst>
            <a:glow rad="228600">
              <a:srgbClr val="22154F">
                <a:alpha val="40000"/>
              </a:srgbClr>
            </a:glow>
          </a:effectLst>
        </p:spPr>
        <p:txBody>
          <a:bodyPr wrap="square">
            <a:spAutoFit/>
          </a:bodyPr>
          <a:lstStyle/>
          <a:p>
            <a:pPr algn="ctr"/>
            <a:r>
              <a:rPr lang="de-DE" sz="5400" dirty="0">
                <a:latin typeface="Aptos Mono" panose="020F0502020204030204" pitchFamily="49" charset="0"/>
              </a:rPr>
              <a:t>https://shorturl.at/HtIig</a:t>
            </a:r>
            <a:endParaRPr lang="en-DE" sz="5400" dirty="0">
              <a:latin typeface="Aptos Mono" panose="020F0502020204030204" pitchFamily="49" charset="0"/>
            </a:endParaRPr>
          </a:p>
        </p:txBody>
      </p:sp>
      <p:sp>
        <p:nvSpPr>
          <p:cNvPr id="6" name="TextBox 5">
            <a:extLst>
              <a:ext uri="{FF2B5EF4-FFF2-40B4-BE49-F238E27FC236}">
                <a16:creationId xmlns:a16="http://schemas.microsoft.com/office/drawing/2014/main" id="{6896F19F-66A0-7D0F-B369-38CD9BC25ABA}"/>
              </a:ext>
            </a:extLst>
          </p:cNvPr>
          <p:cNvSpPr txBox="1"/>
          <p:nvPr/>
        </p:nvSpPr>
        <p:spPr>
          <a:xfrm>
            <a:off x="343816" y="5457969"/>
            <a:ext cx="11759437" cy="923330"/>
          </a:xfrm>
          <a:prstGeom prst="rect">
            <a:avLst/>
          </a:prstGeom>
          <a:solidFill>
            <a:srgbClr val="011627"/>
          </a:solidFill>
          <a:effectLst>
            <a:glow rad="228600">
              <a:srgbClr val="22154F">
                <a:alpha val="40000"/>
              </a:srgbClr>
            </a:glow>
          </a:effectLst>
        </p:spPr>
        <p:txBody>
          <a:bodyPr wrap="square">
            <a:spAutoFit/>
          </a:bodyPr>
          <a:lstStyle/>
          <a:p>
            <a:pPr algn="ctr"/>
            <a:r>
              <a:rPr lang="de-DE" sz="5400" dirty="0">
                <a:latin typeface="Aptos Mono" panose="020B0009020202020204" pitchFamily="49" charset="0"/>
              </a:rPr>
              <a:t>https://shorturl.at/acM3D</a:t>
            </a:r>
            <a:endParaRPr lang="en-DE" sz="5400" dirty="0">
              <a:latin typeface="Aptos Mono" panose="020B0009020202020204" pitchFamily="49" charset="0"/>
            </a:endParaRPr>
          </a:p>
        </p:txBody>
      </p:sp>
      <p:sp>
        <p:nvSpPr>
          <p:cNvPr id="7" name="Rectangle: Rounded Corners 6">
            <a:extLst>
              <a:ext uri="{FF2B5EF4-FFF2-40B4-BE49-F238E27FC236}">
                <a16:creationId xmlns:a16="http://schemas.microsoft.com/office/drawing/2014/main" id="{0B336BBB-C969-1DC5-3F1F-C3342979BF9B}"/>
              </a:ext>
            </a:extLst>
          </p:cNvPr>
          <p:cNvSpPr/>
          <p:nvPr/>
        </p:nvSpPr>
        <p:spPr>
          <a:xfrm>
            <a:off x="343816" y="2048774"/>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Google Drive:</a:t>
            </a:r>
            <a:endParaRPr lang="en-DE" sz="3600" dirty="0"/>
          </a:p>
        </p:txBody>
      </p:sp>
      <p:sp>
        <p:nvSpPr>
          <p:cNvPr id="8" name="Rectangle: Rounded Corners 7">
            <a:extLst>
              <a:ext uri="{FF2B5EF4-FFF2-40B4-BE49-F238E27FC236}">
                <a16:creationId xmlns:a16="http://schemas.microsoft.com/office/drawing/2014/main" id="{F56C010B-751A-462F-1907-15923A85CCF2}"/>
              </a:ext>
            </a:extLst>
          </p:cNvPr>
          <p:cNvSpPr/>
          <p:nvPr/>
        </p:nvSpPr>
        <p:spPr>
          <a:xfrm>
            <a:off x="8863838" y="4381649"/>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GitHub:</a:t>
            </a:r>
            <a:endParaRPr lang="en-DE" sz="3600" dirty="0"/>
          </a:p>
        </p:txBody>
      </p:sp>
    </p:spTree>
    <p:extLst>
      <p:ext uri="{BB962C8B-B14F-4D97-AF65-F5344CB8AC3E}">
        <p14:creationId xmlns:p14="http://schemas.microsoft.com/office/powerpoint/2010/main" val="3446468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1A4EA39-21FD-7BC2-ADB4-9D1228BEFF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34AFF6-9424-909B-E26B-498381AC3233}"/>
              </a:ext>
            </a:extLst>
          </p:cNvPr>
          <p:cNvSpPr txBox="1"/>
          <p:nvPr/>
        </p:nvSpPr>
        <p:spPr>
          <a:xfrm>
            <a:off x="855932" y="2767280"/>
            <a:ext cx="10480135" cy="1323439"/>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❓Arbeite ich mit sensiblen Daten?</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18129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1422D20-C9D7-1CD5-4C57-C8FFC6928A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B41389-6F1F-311E-69FC-01B6A4B652F3}"/>
              </a:ext>
            </a:extLst>
          </p:cNvPr>
          <p:cNvSpPr txBox="1"/>
          <p:nvPr/>
        </p:nvSpPr>
        <p:spPr>
          <a:xfrm>
            <a:off x="915199" y="2239756"/>
            <a:ext cx="10480135" cy="2800767"/>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❓Wenn ja, wie kann ich sicher sein, dass meine Daten geschützt sind?</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944885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3B43249-89EF-BFC3-0632-7431F499B57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A8EFE5-E9A3-452B-DF3B-F61E7226FA23}"/>
              </a:ext>
            </a:extLst>
          </p:cNvPr>
          <p:cNvSpPr txBox="1"/>
          <p:nvPr/>
        </p:nvSpPr>
        <p:spPr>
          <a:xfrm>
            <a:off x="1555391" y="2459504"/>
            <a:ext cx="9409262"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Datenschutz</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praktische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Strategien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49736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9DF311EE-3FA9-F192-F6E5-1C3DC3FD10C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B17E59-83CB-7E6F-D50C-F63499A25187}"/>
              </a:ext>
            </a:extLst>
          </p:cNvPr>
          <p:cNvSpPr txBox="1"/>
          <p:nvPr/>
        </p:nvSpPr>
        <p:spPr>
          <a:xfrm>
            <a:off x="915199" y="2239756"/>
            <a:ext cx="10480135" cy="2800767"/>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💡Hosting der Anwendung, KI- Modellen und anderen Diensten auf europäischen Servern </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4239598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D163B60-30B2-4B3C-5364-CEB3B5F63F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F222AD-145C-DADA-AD1E-8BA8A32F723B}"/>
              </a:ext>
            </a:extLst>
          </p:cNvPr>
          <p:cNvSpPr txBox="1"/>
          <p:nvPr/>
        </p:nvSpPr>
        <p:spPr>
          <a:xfrm>
            <a:off x="915199" y="2239756"/>
            <a:ext cx="10480135" cy="2800767"/>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💡Datenschutzvereinberungen (SLAs) mit Unternehmen außerhalb der EU</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54708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E00D7E0-7A44-C701-E248-34ED19765E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0EBDB5-74BB-73C5-14B1-4C68E5881F77}"/>
              </a:ext>
            </a:extLst>
          </p:cNvPr>
          <p:cNvSpPr txBox="1"/>
          <p:nvPr/>
        </p:nvSpPr>
        <p:spPr>
          <a:xfrm>
            <a:off x="915199" y="2239756"/>
            <a:ext cx="10480135" cy="206210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💡Open-Source-Modelle verwenden</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289689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54C217F0-DB4B-87F7-BFB3-04D3CA558B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41BDAF-4C85-2E29-4E07-471F5F1005A4}"/>
              </a:ext>
            </a:extLst>
          </p:cNvPr>
          <p:cNvSpPr txBox="1"/>
          <p:nvPr/>
        </p:nvSpPr>
        <p:spPr>
          <a:xfrm>
            <a:off x="915199" y="2239756"/>
            <a:ext cx="10480135" cy="206210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💡Das Vibe-Coding Tool auf internen Servern installieren</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2642881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C25CD169-166C-BEA8-907F-D185F3DC3E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8F2E7C-3385-CBEF-1795-A7B172626965}"/>
              </a:ext>
            </a:extLst>
          </p:cNvPr>
          <p:cNvSpPr txBox="1"/>
          <p:nvPr/>
        </p:nvSpPr>
        <p:spPr>
          <a:xfrm>
            <a:off x="915199" y="2239756"/>
            <a:ext cx="10480135" cy="2062103"/>
          </a:xfrm>
          <a:prstGeom prst="rect">
            <a:avLst/>
          </a:prstGeom>
          <a:solidFill>
            <a:srgbClr val="011627"/>
          </a:solidFill>
          <a:ln w="76200">
            <a:noFill/>
          </a:ln>
        </p:spPr>
        <p:txBody>
          <a:bodyPr wrap="square" rtlCol="0">
            <a:spAutoFit/>
          </a:bodyPr>
          <a:lstStyle/>
          <a:p>
            <a:pPr marL="571500" indent="-571500">
              <a:buFont typeface="Arial" panose="020B0604020202020204" pitchFamily="34" charset="0"/>
              <a:buChar char="•"/>
            </a:pP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ctr"/>
            <a:r>
              <a:rPr lang="de-DE"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💡Während der Entwiklung Testdaten nutzen</a:t>
            </a:r>
            <a:endParaRPr lang="en-GB" sz="48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963177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C5356C2-A3BE-3CD7-79DB-BA6862F916A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9AE836-2548-2BFC-5A44-1FA490856B4E}"/>
              </a:ext>
            </a:extLst>
          </p:cNvPr>
          <p:cNvSpPr txBox="1"/>
          <p:nvPr/>
        </p:nvSpPr>
        <p:spPr>
          <a:xfrm>
            <a:off x="562874" y="412010"/>
            <a:ext cx="617435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Kritische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Fragen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TextBox 7">
            <a:extLst>
              <a:ext uri="{FF2B5EF4-FFF2-40B4-BE49-F238E27FC236}">
                <a16:creationId xmlns:a16="http://schemas.microsoft.com/office/drawing/2014/main" id="{3E30D925-0C15-938F-75AB-F3E158DE60B9}"/>
              </a:ext>
            </a:extLst>
          </p:cNvPr>
          <p:cNvSpPr txBox="1"/>
          <p:nvPr/>
        </p:nvSpPr>
        <p:spPr>
          <a:xfrm>
            <a:off x="562874" y="1955529"/>
            <a:ext cx="11154993" cy="1200329"/>
          </a:xfrm>
          <a:prstGeom prst="rect">
            <a:avLst/>
          </a:prstGeom>
          <a:solidFill>
            <a:srgbClr val="011627"/>
          </a:solidFill>
          <a:ln w="76200">
            <a:noFill/>
          </a:ln>
        </p:spPr>
        <p:txBody>
          <a:bodyPr wrap="square" rtlCol="0">
            <a:spAutoFit/>
          </a:bodyPr>
          <a:lstStyle/>
          <a:p>
            <a:pPr algn="ctr"/>
            <a:r>
              <a:rPr lang="de-DE" sz="36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n-DE" sz="3600" dirty="0" err="1"/>
              <a:t>Brauche</a:t>
            </a:r>
            <a:r>
              <a:rPr lang="en-DE" sz="3600" dirty="0"/>
              <a:t> ich </a:t>
            </a:r>
            <a:r>
              <a:rPr lang="en-DE" sz="3600" dirty="0" err="1"/>
              <a:t>ein</a:t>
            </a:r>
            <a:r>
              <a:rPr lang="en-DE" sz="3600" dirty="0"/>
              <a:t> </a:t>
            </a:r>
            <a:r>
              <a:rPr lang="en-DE" sz="3600" dirty="0" err="1"/>
              <a:t>zuverlässiges</a:t>
            </a:r>
            <a:r>
              <a:rPr lang="en-DE" sz="3600" dirty="0"/>
              <a:t>, </a:t>
            </a:r>
            <a:r>
              <a:rPr lang="en-DE" sz="3600" dirty="0" err="1"/>
              <a:t>maßgeschneidertes</a:t>
            </a:r>
            <a:r>
              <a:rPr lang="en-DE" sz="3600" dirty="0"/>
              <a:t> System</a:t>
            </a:r>
            <a:r>
              <a:rPr lang="de-DE" sz="3600" dirty="0"/>
              <a:t>?</a:t>
            </a:r>
            <a:endParaRPr lang="en-DE" sz="3600" dirty="0"/>
          </a:p>
        </p:txBody>
      </p:sp>
      <p:sp>
        <p:nvSpPr>
          <p:cNvPr id="9" name="TextBox 8">
            <a:extLst>
              <a:ext uri="{FF2B5EF4-FFF2-40B4-BE49-F238E27FC236}">
                <a16:creationId xmlns:a16="http://schemas.microsoft.com/office/drawing/2014/main" id="{8E75CC64-28C8-2B6F-131E-64C2AA83D881}"/>
              </a:ext>
            </a:extLst>
          </p:cNvPr>
          <p:cNvSpPr txBox="1"/>
          <p:nvPr/>
        </p:nvSpPr>
        <p:spPr>
          <a:xfrm>
            <a:off x="562874" y="4791862"/>
            <a:ext cx="11154993" cy="854080"/>
          </a:xfrm>
          <a:prstGeom prst="rect">
            <a:avLst/>
          </a:prstGeom>
          <a:solidFill>
            <a:srgbClr val="011627"/>
          </a:solidFill>
          <a:ln w="76200">
            <a:noFill/>
          </a:ln>
        </p:spPr>
        <p:txBody>
          <a:bodyPr wrap="square" rtlCol="0">
            <a:spAutoFit/>
          </a:bodyPr>
          <a:lstStyle/>
          <a:p>
            <a:pPr algn="ctr">
              <a:lnSpc>
                <a:spcPct val="150000"/>
              </a:lnSpc>
            </a:pPr>
            <a:r>
              <a:rPr lang="de-DE" sz="36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❓O</a:t>
            </a:r>
            <a:r>
              <a:rPr lang="de-DE" sz="3600" dirty="0"/>
              <a:t>der reicht eine einfache selbstgebaute Lösung? </a:t>
            </a:r>
            <a:endParaRPr lang="en-DE" sz="3600" dirty="0"/>
          </a:p>
        </p:txBody>
      </p:sp>
      <p:sp>
        <p:nvSpPr>
          <p:cNvPr id="10" name="Arrow: Striped Right 9">
            <a:extLst>
              <a:ext uri="{FF2B5EF4-FFF2-40B4-BE49-F238E27FC236}">
                <a16:creationId xmlns:a16="http://schemas.microsoft.com/office/drawing/2014/main" id="{8810960B-C32F-4955-D804-279A9CF79F90}"/>
              </a:ext>
            </a:extLst>
          </p:cNvPr>
          <p:cNvSpPr/>
          <p:nvPr/>
        </p:nvSpPr>
        <p:spPr>
          <a:xfrm rot="5400000">
            <a:off x="1054516" y="3330219"/>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1" name="Arrow: Striped Right 10">
            <a:extLst>
              <a:ext uri="{FF2B5EF4-FFF2-40B4-BE49-F238E27FC236}">
                <a16:creationId xmlns:a16="http://schemas.microsoft.com/office/drawing/2014/main" id="{4784F1AD-C51D-DE58-F2EB-276A32F806A4}"/>
              </a:ext>
            </a:extLst>
          </p:cNvPr>
          <p:cNvSpPr/>
          <p:nvPr/>
        </p:nvSpPr>
        <p:spPr>
          <a:xfrm rot="5400000">
            <a:off x="9783237" y="5702619"/>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2" name="TextBox 11">
            <a:extLst>
              <a:ext uri="{FF2B5EF4-FFF2-40B4-BE49-F238E27FC236}">
                <a16:creationId xmlns:a16="http://schemas.microsoft.com/office/drawing/2014/main" id="{C7849BD9-74F4-0D4C-F9E2-BFA252E8240D}"/>
              </a:ext>
            </a:extLst>
          </p:cNvPr>
          <p:cNvSpPr txBox="1"/>
          <p:nvPr/>
        </p:nvSpPr>
        <p:spPr>
          <a:xfrm>
            <a:off x="2672363" y="3547739"/>
            <a:ext cx="4304169" cy="584775"/>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32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Technische</a:t>
            </a:r>
            <a:r>
              <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expertise</a:t>
            </a:r>
          </a:p>
        </p:txBody>
      </p:sp>
      <p:sp>
        <p:nvSpPr>
          <p:cNvPr id="13" name="TextBox 12">
            <a:extLst>
              <a:ext uri="{FF2B5EF4-FFF2-40B4-BE49-F238E27FC236}">
                <a16:creationId xmlns:a16="http://schemas.microsoft.com/office/drawing/2014/main" id="{4188EF9A-812B-BAE1-F198-5CCD9EFD649C}"/>
              </a:ext>
            </a:extLst>
          </p:cNvPr>
          <p:cNvSpPr txBox="1"/>
          <p:nvPr/>
        </p:nvSpPr>
        <p:spPr>
          <a:xfrm>
            <a:off x="5768283" y="5964754"/>
            <a:ext cx="2859596" cy="584775"/>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Vibe-Coding</a:t>
            </a:r>
          </a:p>
        </p:txBody>
      </p:sp>
      <p:sp>
        <p:nvSpPr>
          <p:cNvPr id="14" name="Arrow: Striped Right 13">
            <a:extLst>
              <a:ext uri="{FF2B5EF4-FFF2-40B4-BE49-F238E27FC236}">
                <a16:creationId xmlns:a16="http://schemas.microsoft.com/office/drawing/2014/main" id="{F2AD2B12-D01B-6011-5D5B-73CDDEFEB2A9}"/>
              </a:ext>
            </a:extLst>
          </p:cNvPr>
          <p:cNvSpPr/>
          <p:nvPr/>
        </p:nvSpPr>
        <p:spPr>
          <a:xfrm>
            <a:off x="1765716" y="3486632"/>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 name="Arrow: Striped Right 14">
            <a:extLst>
              <a:ext uri="{FF2B5EF4-FFF2-40B4-BE49-F238E27FC236}">
                <a16:creationId xmlns:a16="http://schemas.microsoft.com/office/drawing/2014/main" id="{259B6059-13B3-E414-498A-E5882DC4BBB3}"/>
              </a:ext>
            </a:extLst>
          </p:cNvPr>
          <p:cNvSpPr/>
          <p:nvPr/>
        </p:nvSpPr>
        <p:spPr>
          <a:xfrm rot="10800000">
            <a:off x="8920050" y="5903647"/>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4214333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83124F2C-8942-CB53-1B30-666302DFAD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0501F0-3044-A93A-D943-17419C44EED0}"/>
              </a:ext>
            </a:extLst>
          </p:cNvPr>
          <p:cNvSpPr txBox="1"/>
          <p:nvPr/>
        </p:nvSpPr>
        <p:spPr>
          <a:xfrm>
            <a:off x="1266286" y="2717800"/>
            <a:ext cx="9659428" cy="147732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lnSpc>
                <a:spcPct val="150000"/>
              </a:lnSpc>
            </a:pP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Welches Tool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brauche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ich?</a:t>
            </a:r>
          </a:p>
        </p:txBody>
      </p:sp>
    </p:spTree>
    <p:extLst>
      <p:ext uri="{BB962C8B-B14F-4D97-AF65-F5344CB8AC3E}">
        <p14:creationId xmlns:p14="http://schemas.microsoft.com/office/powerpoint/2010/main" val="274420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29A4AB5C-433E-DE3D-D487-9B3AC8B8148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D6695A-0216-5D40-74DF-27A4A3DEC785}"/>
              </a:ext>
            </a:extLst>
          </p:cNvPr>
          <p:cNvSpPr txBox="1"/>
          <p:nvPr/>
        </p:nvSpPr>
        <p:spPr>
          <a:xfrm>
            <a:off x="8339387" y="6389273"/>
            <a:ext cx="3725122" cy="400110"/>
          </a:xfrm>
          <a:prstGeom prst="rect">
            <a:avLst/>
          </a:prstGeom>
          <a:noFill/>
        </p:spPr>
        <p:txBody>
          <a:bodyPr wrap="none" rtlCol="0">
            <a:spAutoFit/>
          </a:bodyPr>
          <a:lstStyle/>
          <a:p>
            <a:r>
              <a:rPr lang="en-GB" sz="2000" b="1" dirty="0">
                <a:effectLst>
                  <a:outerShdw blurRad="38100" dist="38100" dir="2700000" algn="tl">
                    <a:srgbClr val="000000">
                      <a:alpha val="43137"/>
                    </a:srgbClr>
                  </a:outerShdw>
                </a:effectLst>
              </a:rPr>
              <a:t>Mein Weg </a:t>
            </a:r>
            <a:r>
              <a:rPr lang="en-GB" sz="2000" b="1" dirty="0" err="1">
                <a:effectLst>
                  <a:outerShdw blurRad="38100" dist="38100" dir="2700000" algn="tl">
                    <a:srgbClr val="000000">
                      <a:alpha val="43137"/>
                    </a:srgbClr>
                  </a:outerShdw>
                </a:effectLst>
              </a:rPr>
              <a:t>zur</a:t>
            </a:r>
            <a:r>
              <a:rPr lang="en-GB" sz="2000" b="1" dirty="0">
                <a:effectLst>
                  <a:outerShdw blurRad="38100" dist="38100" dir="2700000" algn="tl">
                    <a:srgbClr val="000000">
                      <a:alpha val="43137"/>
                    </a:srgbClr>
                  </a:outerShdw>
                </a:effectLst>
              </a:rPr>
              <a:t> </a:t>
            </a:r>
            <a:r>
              <a:rPr lang="en-GB" sz="2000" b="1" dirty="0" err="1">
                <a:effectLst>
                  <a:outerShdw blurRad="38100" dist="38100" dir="2700000" algn="tl">
                    <a:srgbClr val="000000">
                      <a:alpha val="43137"/>
                    </a:srgbClr>
                  </a:outerShdw>
                </a:effectLst>
              </a:rPr>
              <a:t>Automatisierung</a:t>
            </a:r>
            <a:endParaRPr lang="en-DE" b="1" dirty="0">
              <a:effectLst>
                <a:outerShdw blurRad="38100" dist="38100" dir="2700000" algn="tl">
                  <a:srgbClr val="000000">
                    <a:alpha val="43137"/>
                  </a:srgbClr>
                </a:outerShdw>
              </a:effectLst>
            </a:endParaRPr>
          </a:p>
        </p:txBody>
      </p:sp>
      <p:pic>
        <p:nvPicPr>
          <p:cNvPr id="8" name="Picture 7" descr="A person in a suit&#10;&#10;AI-generated content may be incorrect.">
            <a:extLst>
              <a:ext uri="{FF2B5EF4-FFF2-40B4-BE49-F238E27FC236}">
                <a16:creationId xmlns:a16="http://schemas.microsoft.com/office/drawing/2014/main" id="{E9EB5E78-B318-4501-B5BF-361CA9AB9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692" y="355842"/>
            <a:ext cx="5728817" cy="5728817"/>
          </a:xfrm>
          <a:prstGeom prst="ellipse">
            <a:avLst/>
          </a:prstGeom>
          <a:ln>
            <a:noFill/>
          </a:ln>
          <a:effectLst>
            <a:softEdge rad="112500"/>
          </a:effectLst>
        </p:spPr>
      </p:pic>
      <p:sp>
        <p:nvSpPr>
          <p:cNvPr id="9" name="TextBox 8">
            <a:extLst>
              <a:ext uri="{FF2B5EF4-FFF2-40B4-BE49-F238E27FC236}">
                <a16:creationId xmlns:a16="http://schemas.microsoft.com/office/drawing/2014/main" id="{3D733A14-EB43-1371-406C-68FD24730E79}"/>
              </a:ext>
            </a:extLst>
          </p:cNvPr>
          <p:cNvSpPr txBox="1"/>
          <p:nvPr/>
        </p:nvSpPr>
        <p:spPr>
          <a:xfrm>
            <a:off x="1046016" y="1720840"/>
            <a:ext cx="4454238" cy="3416320"/>
          </a:xfrm>
          <a:prstGeom prst="rect">
            <a:avLst/>
          </a:prstGeom>
          <a:noFill/>
        </p:spPr>
        <p:txBody>
          <a:bodyPr wrap="square">
            <a:spAutoFit/>
          </a:bodyPr>
          <a:lstStyle/>
          <a:p>
            <a:pPr algn="ctr"/>
            <a:r>
              <a:rPr lang="en-DE" sz="3600" dirty="0">
                <a:effectLst/>
                <a:latin typeface="Aptos" panose="020B0004020202020204" pitchFamily="34" charset="0"/>
                <a:ea typeface="Aptos" panose="020B0004020202020204" pitchFamily="34" charset="0"/>
                <a:cs typeface="Times New Roman" panose="02020603050405020304" pitchFamily="18" charset="0"/>
              </a:rPr>
              <a:t>n8n Ambassador, KI- und No-Code-</a:t>
            </a:r>
            <a:r>
              <a:rPr lang="en-DE" sz="3600" dirty="0" err="1">
                <a:effectLst/>
                <a:latin typeface="Aptos" panose="020B0004020202020204" pitchFamily="34" charset="0"/>
                <a:ea typeface="Aptos" panose="020B0004020202020204" pitchFamily="34" charset="0"/>
                <a:cs typeface="Times New Roman" panose="02020603050405020304" pitchFamily="18" charset="0"/>
              </a:rPr>
              <a:t>Automatisierungs</a:t>
            </a:r>
            <a:r>
              <a:rPr lang="de-DE" sz="3600" dirty="0">
                <a:effectLst/>
                <a:latin typeface="Aptos" panose="020B0004020202020204" pitchFamily="34" charset="0"/>
                <a:ea typeface="Aptos" panose="020B0004020202020204" pitchFamily="34" charset="0"/>
                <a:cs typeface="Times New Roman" panose="02020603050405020304" pitchFamily="18" charset="0"/>
              </a:rPr>
              <a:t>-</a:t>
            </a:r>
            <a:r>
              <a:rPr lang="en-DE" sz="3600" dirty="0" err="1">
                <a:effectLst/>
                <a:latin typeface="Aptos" panose="020B0004020202020204" pitchFamily="34" charset="0"/>
                <a:ea typeface="Aptos" panose="020B0004020202020204" pitchFamily="34" charset="0"/>
                <a:cs typeface="Times New Roman" panose="02020603050405020304" pitchFamily="18" charset="0"/>
              </a:rPr>
              <a:t>analystin</a:t>
            </a:r>
            <a:r>
              <a:rPr lang="en-DE" sz="3600" dirty="0">
                <a:effectLst/>
                <a:latin typeface="Aptos" panose="020B0004020202020204" pitchFamily="34" charset="0"/>
                <a:ea typeface="Aptos" panose="020B0004020202020204" pitchFamily="34" charset="0"/>
                <a:cs typeface="Times New Roman" panose="02020603050405020304" pitchFamily="18" charset="0"/>
              </a:rPr>
              <a:t>, </a:t>
            </a:r>
            <a:r>
              <a:rPr lang="en-DE" sz="3600" dirty="0" err="1">
                <a:effectLst/>
                <a:latin typeface="Aptos" panose="020B0004020202020204" pitchFamily="34" charset="0"/>
                <a:ea typeface="Aptos" panose="020B0004020202020204" pitchFamily="34" charset="0"/>
                <a:cs typeface="Times New Roman" panose="02020603050405020304" pitchFamily="18" charset="0"/>
              </a:rPr>
              <a:t>technische</a:t>
            </a:r>
            <a:r>
              <a:rPr lang="en-DE" sz="3600" dirty="0">
                <a:effectLst/>
                <a:latin typeface="Aptos" panose="020B0004020202020204" pitchFamily="34" charset="0"/>
                <a:ea typeface="Aptos" panose="020B0004020202020204" pitchFamily="34" charset="0"/>
                <a:cs typeface="Times New Roman" panose="02020603050405020304" pitchFamily="18" charset="0"/>
              </a:rPr>
              <a:t> </a:t>
            </a:r>
            <a:r>
              <a:rPr lang="en-DE" sz="3600" dirty="0" err="1">
                <a:effectLst/>
                <a:latin typeface="Aptos" panose="020B0004020202020204" pitchFamily="34" charset="0"/>
                <a:ea typeface="Aptos" panose="020B0004020202020204" pitchFamily="34" charset="0"/>
                <a:cs typeface="Times New Roman" panose="02020603050405020304" pitchFamily="18" charset="0"/>
              </a:rPr>
              <a:t>Redakteurin</a:t>
            </a:r>
            <a:r>
              <a:rPr lang="en-DE" sz="3600" dirty="0">
                <a:effectLst/>
                <a:latin typeface="Aptos" panose="020B0004020202020204" pitchFamily="34" charset="0"/>
                <a:ea typeface="Aptos" panose="020B0004020202020204" pitchFamily="34" charset="0"/>
                <a:cs typeface="Times New Roman" panose="02020603050405020304" pitchFamily="18" charset="0"/>
              </a:rPr>
              <a:t> und </a:t>
            </a:r>
            <a:r>
              <a:rPr lang="en-DE" sz="3600" dirty="0" err="1">
                <a:effectLst/>
                <a:latin typeface="Aptos" panose="020B0004020202020204" pitchFamily="34" charset="0"/>
                <a:ea typeface="Aptos" panose="020B0004020202020204" pitchFamily="34" charset="0"/>
                <a:cs typeface="Times New Roman" panose="02020603050405020304" pitchFamily="18" charset="0"/>
              </a:rPr>
              <a:t>Musikerin</a:t>
            </a:r>
            <a:endParaRPr lang="en-DE" sz="3600" dirty="0"/>
          </a:p>
        </p:txBody>
      </p:sp>
    </p:spTree>
    <p:extLst>
      <p:ext uri="{BB962C8B-B14F-4D97-AF65-F5344CB8AC3E}">
        <p14:creationId xmlns:p14="http://schemas.microsoft.com/office/powerpoint/2010/main" val="3110428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20CB7B9B-709F-A079-F62F-F1569614BA1E}"/>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05768A-620B-0D25-7743-013AF163A2ED}"/>
              </a:ext>
            </a:extLst>
          </p:cNvPr>
          <p:cNvGraphicFramePr>
            <a:graphicFrameLocks noGrp="1"/>
          </p:cNvGraphicFramePr>
          <p:nvPr>
            <p:extLst>
              <p:ext uri="{D42A27DB-BD31-4B8C-83A1-F6EECF244321}">
                <p14:modId xmlns:p14="http://schemas.microsoft.com/office/powerpoint/2010/main" val="489951638"/>
              </p:ext>
            </p:extLst>
          </p:nvPr>
        </p:nvGraphicFramePr>
        <p:xfrm>
          <a:off x="145143" y="0"/>
          <a:ext cx="11952515" cy="6959472"/>
        </p:xfrm>
        <a:graphic>
          <a:graphicData uri="http://schemas.openxmlformats.org/drawingml/2006/table">
            <a:tbl>
              <a:tblPr firstRow="1" bandRow="1">
                <a:tableStyleId>{68D230F3-CF80-4859-8CE7-A43EE81993B5}</a:tableStyleId>
              </a:tblPr>
              <a:tblGrid>
                <a:gridCol w="3153197">
                  <a:extLst>
                    <a:ext uri="{9D8B030D-6E8A-4147-A177-3AD203B41FA5}">
                      <a16:colId xmlns:a16="http://schemas.microsoft.com/office/drawing/2014/main" val="1439252525"/>
                    </a:ext>
                  </a:extLst>
                </a:gridCol>
                <a:gridCol w="3956513">
                  <a:extLst>
                    <a:ext uri="{9D8B030D-6E8A-4147-A177-3AD203B41FA5}">
                      <a16:colId xmlns:a16="http://schemas.microsoft.com/office/drawing/2014/main" val="1044107947"/>
                    </a:ext>
                  </a:extLst>
                </a:gridCol>
                <a:gridCol w="4842805">
                  <a:extLst>
                    <a:ext uri="{9D8B030D-6E8A-4147-A177-3AD203B41FA5}">
                      <a16:colId xmlns:a16="http://schemas.microsoft.com/office/drawing/2014/main" val="3777997429"/>
                    </a:ext>
                  </a:extLst>
                </a:gridCol>
              </a:tblGrid>
              <a:tr h="1394908">
                <a:tc>
                  <a:txBody>
                    <a:bodyPr/>
                    <a:lstStyle/>
                    <a:p>
                      <a:pPr algn="ctr"/>
                      <a:r>
                        <a:rPr lang="en-GB" sz="2800" dirty="0" err="1"/>
                        <a:t>Komplexität</a:t>
                      </a:r>
                      <a:r>
                        <a:rPr lang="en-GB" sz="2800" dirty="0"/>
                        <a:t> / </a:t>
                      </a:r>
                      <a:r>
                        <a:rPr lang="en-GB" sz="2800" dirty="0" err="1"/>
                        <a:t>Daten-empfindlichkeit</a:t>
                      </a:r>
                      <a:endParaRPr lang="en-DE" sz="2800" dirty="0"/>
                    </a:p>
                  </a:txBody>
                  <a:tcPr/>
                </a:tc>
                <a:tc>
                  <a:txBody>
                    <a:bodyPr/>
                    <a:lstStyle/>
                    <a:p>
                      <a:pPr algn="ctr"/>
                      <a:endParaRPr lang="de-DE" sz="2800" dirty="0"/>
                    </a:p>
                    <a:p>
                      <a:pPr algn="ctr"/>
                      <a:r>
                        <a:rPr lang="de-DE" sz="2800" dirty="0"/>
                        <a:t>Geringe Empfindlichkeit</a:t>
                      </a:r>
                    </a:p>
                  </a:txBody>
                  <a:tcPr/>
                </a:tc>
                <a:tc>
                  <a:txBody>
                    <a:bodyPr/>
                    <a:lstStyle/>
                    <a:p>
                      <a:pPr algn="ctr"/>
                      <a:endParaRPr lang="de-DE" sz="2800" dirty="0"/>
                    </a:p>
                    <a:p>
                      <a:pPr algn="ctr"/>
                      <a:r>
                        <a:rPr lang="de-DE" sz="2800" dirty="0"/>
                        <a:t>Mittlere bis hohe Sensibilität</a:t>
                      </a:r>
                    </a:p>
                    <a:p>
                      <a:pPr algn="ctr"/>
                      <a:endParaRPr lang="en-DE" sz="1600" dirty="0"/>
                    </a:p>
                  </a:txBody>
                  <a:tcPr/>
                </a:tc>
                <a:extLst>
                  <a:ext uri="{0D108BD9-81ED-4DB2-BD59-A6C34878D82A}">
                    <a16:rowId xmlns:a16="http://schemas.microsoft.com/office/drawing/2014/main" val="2106127611"/>
                  </a:ext>
                </a:extLst>
              </a:tr>
              <a:tr h="2123790">
                <a:tc>
                  <a:txBody>
                    <a:bodyPr/>
                    <a:lstStyle/>
                    <a:p>
                      <a:pPr algn="ctr"/>
                      <a:endParaRPr lang="de-DE" sz="1600" b="1" dirty="0"/>
                    </a:p>
                    <a:p>
                      <a:pPr algn="ctr"/>
                      <a:r>
                        <a:rPr lang="de-DE" sz="3600" b="1" dirty="0"/>
                        <a:t>Geringe Komplexität</a:t>
                      </a:r>
                      <a:endParaRPr lang="en-DE" sz="3600" b="1" dirty="0"/>
                    </a:p>
                  </a:txBody>
                  <a:tcPr/>
                </a:tc>
                <a:tc>
                  <a:txBody>
                    <a:bodyPr/>
                    <a:lstStyle/>
                    <a:p>
                      <a:pPr algn="ctr"/>
                      <a:endParaRPr lang="en-GB" sz="2000" b="1" dirty="0">
                        <a:solidFill>
                          <a:schemeClr val="tx1"/>
                        </a:solidFill>
                      </a:endParaRPr>
                    </a:p>
                    <a:p>
                      <a:pPr algn="ctr"/>
                      <a:r>
                        <a:rPr lang="en-GB" sz="2000" b="0" dirty="0" err="1">
                          <a:solidFill>
                            <a:schemeClr val="tx1"/>
                          </a:solidFill>
                        </a:rPr>
                        <a:t>Bolt.new</a:t>
                      </a:r>
                      <a:r>
                        <a:rPr lang="en-GB" sz="2000" b="0" dirty="0">
                          <a:solidFill>
                            <a:schemeClr val="tx1"/>
                          </a:solidFill>
                        </a:rPr>
                        <a:t>, Lovable, v0, </a:t>
                      </a:r>
                      <a:r>
                        <a:rPr lang="en-GB" sz="2000" b="0" dirty="0" err="1">
                          <a:solidFill>
                            <a:schemeClr val="tx1"/>
                          </a:solidFill>
                        </a:rPr>
                        <a:t>Replit</a:t>
                      </a:r>
                      <a:r>
                        <a:rPr lang="en-GB" sz="2000" b="0" dirty="0">
                          <a:solidFill>
                            <a:schemeClr val="tx1"/>
                          </a:solidFill>
                        </a:rPr>
                        <a:t>, Google AI studio apps</a:t>
                      </a:r>
                    </a:p>
                    <a:p>
                      <a:pPr algn="ctr"/>
                      <a:endParaRPr lang="en-GB" sz="2000" b="0" dirty="0">
                        <a:solidFill>
                          <a:schemeClr val="tx1"/>
                        </a:solidFill>
                      </a:endParaRPr>
                    </a:p>
                    <a:p>
                      <a:pPr algn="ctr"/>
                      <a:r>
                        <a:rPr lang="de-DE" sz="2000" b="0" dirty="0">
                          <a:solidFill>
                            <a:schemeClr val="tx1"/>
                          </a:solidFill>
                        </a:rPr>
                        <a:t>für einfache UI + funktionierenden Code und Demos</a:t>
                      </a:r>
                      <a:endParaRPr lang="en-DE" sz="2000" b="0" dirty="0">
                        <a:solidFill>
                          <a:schemeClr val="tx1"/>
                        </a:solidFill>
                      </a:endParaRPr>
                    </a:p>
                  </a:txBody>
                  <a:tcPr/>
                </a:tc>
                <a:tc>
                  <a:txBody>
                    <a:bodyPr/>
                    <a:lstStyle/>
                    <a:p>
                      <a:pPr algn="ctr"/>
                      <a:endParaRPr lang="de-DE" sz="2000" b="1" dirty="0"/>
                    </a:p>
                    <a:p>
                      <a:pPr algn="ctr"/>
                      <a:r>
                        <a:rPr lang="de-DE" sz="2000" b="0" dirty="0"/>
                        <a:t>Cursor (lokal) oder Claude Code in einem lokalen Repository;</a:t>
                      </a:r>
                    </a:p>
                    <a:p>
                      <a:pPr algn="ctr"/>
                      <a:endParaRPr lang="de-DE" sz="2000" b="0" dirty="0"/>
                    </a:p>
                    <a:p>
                      <a:pPr algn="ctr"/>
                      <a:r>
                        <a:rPr lang="de-DE" sz="2000" b="0" dirty="0"/>
                        <a:t> Füge niemals echte Studentendaten in Chat-Prompts ein.</a:t>
                      </a:r>
                      <a:endParaRPr lang="en-DE" sz="2000" b="0" dirty="0"/>
                    </a:p>
                  </a:txBody>
                  <a:tcPr/>
                </a:tc>
                <a:extLst>
                  <a:ext uri="{0D108BD9-81ED-4DB2-BD59-A6C34878D82A}">
                    <a16:rowId xmlns:a16="http://schemas.microsoft.com/office/drawing/2014/main" val="2632914013"/>
                  </a:ext>
                </a:extLst>
              </a:tr>
              <a:tr h="3440774">
                <a:tc>
                  <a:txBody>
                    <a:bodyPr/>
                    <a:lstStyle/>
                    <a:p>
                      <a:pPr algn="ctr"/>
                      <a:endParaRPr lang="de-DE" sz="1600" b="1" dirty="0"/>
                    </a:p>
                    <a:p>
                      <a:pPr algn="ctr"/>
                      <a:r>
                        <a:rPr lang="de-DE" sz="3600" b="1" dirty="0"/>
                        <a:t>Hohe Komplexität</a:t>
                      </a:r>
                      <a:endParaRPr lang="en-DE" sz="3600" b="1" dirty="0"/>
                    </a:p>
                  </a:txBody>
                  <a:tcPr/>
                </a:tc>
                <a:tc>
                  <a:txBody>
                    <a:bodyPr/>
                    <a:lstStyle/>
                    <a:p>
                      <a:pPr algn="ctr"/>
                      <a:endParaRPr lang="en-GB" sz="2000" dirty="0"/>
                    </a:p>
                    <a:p>
                      <a:pPr algn="ctr"/>
                      <a:r>
                        <a:rPr lang="en-GB" sz="2000" dirty="0"/>
                        <a:t>Lovable / </a:t>
                      </a:r>
                      <a:r>
                        <a:rPr lang="en-GB" sz="2000" dirty="0" err="1"/>
                        <a:t>Bolt.new</a:t>
                      </a:r>
                      <a:r>
                        <a:rPr lang="en-GB" sz="2000" dirty="0"/>
                        <a:t> für „prompt → full‑stack”-</a:t>
                      </a:r>
                      <a:r>
                        <a:rPr lang="en-GB" sz="2000" dirty="0" err="1"/>
                        <a:t>Prototypen</a:t>
                      </a:r>
                      <a:r>
                        <a:rPr lang="en-GB" sz="2000" dirty="0"/>
                        <a:t>;</a:t>
                      </a:r>
                    </a:p>
                    <a:p>
                      <a:pPr algn="ctr"/>
                      <a:endParaRPr lang="en-GB" sz="2000" dirty="0"/>
                    </a:p>
                    <a:p>
                      <a:pPr algn="ctr"/>
                      <a:r>
                        <a:rPr lang="en-GB" sz="2000" dirty="0"/>
                        <a:t> Cursor/Claude Code für Refactors, Tests und Code-Reviews </a:t>
                      </a:r>
                      <a:r>
                        <a:rPr lang="en-GB" sz="2000" dirty="0" err="1"/>
                        <a:t>hinzufügen</a:t>
                      </a:r>
                      <a:endParaRPr lang="en-DE" sz="2000" dirty="0"/>
                    </a:p>
                  </a:txBody>
                  <a:tcPr/>
                </a:tc>
                <a:tc>
                  <a:txBody>
                    <a:bodyPr/>
                    <a:lstStyle/>
                    <a:p>
                      <a:pPr algn="ctr"/>
                      <a:endParaRPr lang="en-GB" sz="2000" dirty="0"/>
                    </a:p>
                    <a:p>
                      <a:pPr algn="ctr"/>
                      <a:r>
                        <a:rPr lang="en-GB" sz="2000" dirty="0" err="1"/>
                        <a:t>Lokale</a:t>
                      </a:r>
                      <a:r>
                        <a:rPr lang="en-GB" sz="2000" dirty="0"/>
                        <a:t> Tools (Cursor/Claude Code/Windsurf), Backend + DB auf </a:t>
                      </a:r>
                      <a:r>
                        <a:rPr lang="en-GB" sz="2000" dirty="0" err="1"/>
                        <a:t>schulkontrollierter</a:t>
                      </a:r>
                      <a:r>
                        <a:rPr lang="en-GB" sz="2000" dirty="0"/>
                        <a:t> </a:t>
                      </a:r>
                      <a:r>
                        <a:rPr lang="en-GB" sz="2000" dirty="0" err="1"/>
                        <a:t>Infrastruktur</a:t>
                      </a:r>
                      <a:r>
                        <a:rPr lang="en-GB" sz="2000" dirty="0"/>
                        <a:t>;</a:t>
                      </a:r>
                    </a:p>
                    <a:p>
                      <a:pPr algn="ctr"/>
                      <a:endParaRPr lang="en-GB" sz="2000" dirty="0"/>
                    </a:p>
                    <a:p>
                      <a:pPr algn="ctr"/>
                      <a:r>
                        <a:rPr lang="en-GB" sz="2000" dirty="0"/>
                        <a:t>Hybrid: Cloud-Builders </a:t>
                      </a:r>
                      <a:r>
                        <a:rPr lang="en-GB" sz="2000" dirty="0" err="1"/>
                        <a:t>zum</a:t>
                      </a:r>
                      <a:r>
                        <a:rPr lang="en-GB" sz="2000" dirty="0"/>
                        <a:t> Aufbau der UI </a:t>
                      </a:r>
                      <a:r>
                        <a:rPr lang="en-GB" sz="2000" dirty="0" err="1"/>
                        <a:t>mit</a:t>
                      </a:r>
                      <a:r>
                        <a:rPr lang="en-GB" sz="2000" dirty="0"/>
                        <a:t> </a:t>
                      </a:r>
                      <a:r>
                        <a:rPr lang="en-GB" sz="2000" dirty="0" err="1"/>
                        <a:t>synthetischen</a:t>
                      </a:r>
                      <a:r>
                        <a:rPr lang="en-GB" sz="2000" dirty="0"/>
                        <a:t> </a:t>
                      </a:r>
                      <a:r>
                        <a:rPr lang="en-GB" sz="2000" dirty="0" err="1"/>
                        <a:t>Daten</a:t>
                      </a:r>
                      <a:r>
                        <a:rPr lang="en-GB" sz="2000" dirty="0"/>
                        <a:t>, </a:t>
                      </a:r>
                      <a:r>
                        <a:rPr lang="en-GB" sz="2000" dirty="0" err="1"/>
                        <a:t>anschließend</a:t>
                      </a:r>
                      <a:r>
                        <a:rPr lang="en-GB" sz="2000" dirty="0"/>
                        <a:t> Export und </a:t>
                      </a:r>
                      <a:r>
                        <a:rPr lang="en-GB" sz="2000" dirty="0" err="1"/>
                        <a:t>Selbsthosting</a:t>
                      </a:r>
                      <a:r>
                        <a:rPr lang="en-GB" sz="2000" dirty="0"/>
                        <a:t>.</a:t>
                      </a:r>
                      <a:endParaRPr lang="en-DE" sz="2000" dirty="0"/>
                    </a:p>
                  </a:txBody>
                  <a:tcPr/>
                </a:tc>
                <a:extLst>
                  <a:ext uri="{0D108BD9-81ED-4DB2-BD59-A6C34878D82A}">
                    <a16:rowId xmlns:a16="http://schemas.microsoft.com/office/drawing/2014/main" val="3953335687"/>
                  </a:ext>
                </a:extLst>
              </a:tr>
            </a:tbl>
          </a:graphicData>
        </a:graphic>
      </p:graphicFrame>
    </p:spTree>
    <p:extLst>
      <p:ext uri="{BB962C8B-B14F-4D97-AF65-F5344CB8AC3E}">
        <p14:creationId xmlns:p14="http://schemas.microsoft.com/office/powerpoint/2010/main" val="1944255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C392EB00-3887-575A-F49C-F054C9335165}"/>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469DF-4B11-88A4-9898-ED08B911B42C}"/>
              </a:ext>
            </a:extLst>
          </p:cNvPr>
          <p:cNvGraphicFramePr>
            <a:graphicFrameLocks noGrp="1"/>
          </p:cNvGraphicFramePr>
          <p:nvPr>
            <p:extLst>
              <p:ext uri="{D42A27DB-BD31-4B8C-83A1-F6EECF244321}">
                <p14:modId xmlns:p14="http://schemas.microsoft.com/office/powerpoint/2010/main" val="3386043170"/>
              </p:ext>
            </p:extLst>
          </p:nvPr>
        </p:nvGraphicFramePr>
        <p:xfrm>
          <a:off x="174171" y="50800"/>
          <a:ext cx="11923486" cy="6847836"/>
        </p:xfrm>
        <a:graphic>
          <a:graphicData uri="http://schemas.openxmlformats.org/drawingml/2006/table">
            <a:tbl>
              <a:tblPr firstRow="1" bandRow="1">
                <a:tableStyleId>{68D230F3-CF80-4859-8CE7-A43EE81993B5}</a:tableStyleId>
              </a:tblPr>
              <a:tblGrid>
                <a:gridCol w="3028686">
                  <a:extLst>
                    <a:ext uri="{9D8B030D-6E8A-4147-A177-3AD203B41FA5}">
                      <a16:colId xmlns:a16="http://schemas.microsoft.com/office/drawing/2014/main" val="1439252525"/>
                    </a:ext>
                  </a:extLst>
                </a:gridCol>
                <a:gridCol w="3358810">
                  <a:extLst>
                    <a:ext uri="{9D8B030D-6E8A-4147-A177-3AD203B41FA5}">
                      <a16:colId xmlns:a16="http://schemas.microsoft.com/office/drawing/2014/main" val="1044107947"/>
                    </a:ext>
                  </a:extLst>
                </a:gridCol>
                <a:gridCol w="5535990">
                  <a:extLst>
                    <a:ext uri="{9D8B030D-6E8A-4147-A177-3AD203B41FA5}">
                      <a16:colId xmlns:a16="http://schemas.microsoft.com/office/drawing/2014/main" val="3777997429"/>
                    </a:ext>
                  </a:extLst>
                </a:gridCol>
              </a:tblGrid>
              <a:tr h="1424435">
                <a:tc>
                  <a:txBody>
                    <a:bodyPr/>
                    <a:lstStyle/>
                    <a:p>
                      <a:pPr algn="ctr"/>
                      <a:r>
                        <a:rPr lang="en-GB" sz="2800" dirty="0" err="1"/>
                        <a:t>Komplexität</a:t>
                      </a:r>
                      <a:r>
                        <a:rPr lang="en-GB" sz="2800" dirty="0"/>
                        <a:t> / </a:t>
                      </a:r>
                      <a:r>
                        <a:rPr lang="en-GB" sz="2800" dirty="0" err="1"/>
                        <a:t>Daten-empfindlichkeit</a:t>
                      </a:r>
                      <a:endParaRPr lang="en-DE" sz="2800" dirty="0"/>
                    </a:p>
                  </a:txBody>
                  <a:tcPr/>
                </a:tc>
                <a:tc>
                  <a:txBody>
                    <a:bodyPr/>
                    <a:lstStyle/>
                    <a:p>
                      <a:pPr algn="ctr"/>
                      <a:endParaRPr lang="de-DE" sz="2800" dirty="0"/>
                    </a:p>
                    <a:p>
                      <a:pPr algn="ctr"/>
                      <a:r>
                        <a:rPr lang="de-DE" sz="2800" dirty="0"/>
                        <a:t>Geringe Empfindlichkeit</a:t>
                      </a:r>
                    </a:p>
                  </a:txBody>
                  <a:tcPr/>
                </a:tc>
                <a:tc>
                  <a:txBody>
                    <a:bodyPr/>
                    <a:lstStyle/>
                    <a:p>
                      <a:pPr algn="ctr"/>
                      <a:endParaRPr lang="de-DE" sz="2800" dirty="0"/>
                    </a:p>
                    <a:p>
                      <a:pPr algn="ctr"/>
                      <a:r>
                        <a:rPr lang="de-DE" sz="2800" dirty="0"/>
                        <a:t>Mittlere bis hohe Sensibilität</a:t>
                      </a:r>
                    </a:p>
                  </a:txBody>
                  <a:tcPr/>
                </a:tc>
                <a:extLst>
                  <a:ext uri="{0D108BD9-81ED-4DB2-BD59-A6C34878D82A}">
                    <a16:rowId xmlns:a16="http://schemas.microsoft.com/office/drawing/2014/main" val="2106127611"/>
                  </a:ext>
                </a:extLst>
              </a:tr>
              <a:tr h="2644876">
                <a:tc>
                  <a:txBody>
                    <a:bodyPr/>
                    <a:lstStyle/>
                    <a:p>
                      <a:pPr algn="ctr"/>
                      <a:endParaRPr lang="de-DE" sz="1600" b="1" dirty="0"/>
                    </a:p>
                    <a:p>
                      <a:pPr algn="ctr"/>
                      <a:r>
                        <a:rPr lang="de-DE" sz="3600" b="1" dirty="0"/>
                        <a:t>Geringe Komplexität </a:t>
                      </a:r>
                      <a:endParaRPr lang="en-DE" sz="3600" b="1" dirty="0"/>
                    </a:p>
                  </a:txBody>
                  <a:tcPr/>
                </a:tc>
                <a:tc>
                  <a:txBody>
                    <a:bodyPr/>
                    <a:lstStyle/>
                    <a:p>
                      <a:pPr algn="ctr"/>
                      <a:endParaRPr lang="en-GB" sz="2400" b="1" dirty="0">
                        <a:solidFill>
                          <a:schemeClr val="tx1"/>
                        </a:solidFill>
                      </a:endParaRPr>
                    </a:p>
                    <a:p>
                      <a:pPr algn="ctr"/>
                      <a:r>
                        <a:rPr lang="en-DE" sz="2400" kern="1200" dirty="0">
                          <a:solidFill>
                            <a:schemeClr val="tx1"/>
                          </a:solidFill>
                          <a:effectLst/>
                          <a:latin typeface="+mn-lt"/>
                          <a:ea typeface="+mn-ea"/>
                          <a:cs typeface="+mn-cs"/>
                        </a:rPr>
                        <a:t>Ein </a:t>
                      </a:r>
                      <a:r>
                        <a:rPr lang="en-DE" sz="2400" kern="1200" dirty="0" err="1">
                          <a:solidFill>
                            <a:schemeClr val="tx1"/>
                          </a:solidFill>
                          <a:effectLst/>
                          <a:latin typeface="+mn-lt"/>
                          <a:ea typeface="+mn-ea"/>
                          <a:cs typeface="+mn-cs"/>
                        </a:rPr>
                        <a:t>einfaches</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Lern-</a:t>
                      </a:r>
                      <a:r>
                        <a:rPr lang="en-DE" sz="2400" kern="1200" dirty="0">
                          <a:solidFill>
                            <a:schemeClr val="tx1"/>
                          </a:solidFill>
                          <a:effectLst/>
                          <a:latin typeface="+mn-lt"/>
                          <a:ea typeface="+mn-ea"/>
                          <a:cs typeface="+mn-cs"/>
                        </a:rPr>
                        <a:t>Tool </a:t>
                      </a:r>
                      <a:r>
                        <a:rPr lang="en-DE" sz="2400" kern="1200" dirty="0" err="1">
                          <a:solidFill>
                            <a:schemeClr val="tx1"/>
                          </a:solidFill>
                          <a:effectLst/>
                          <a:latin typeface="+mn-lt"/>
                          <a:ea typeface="+mn-ea"/>
                          <a:cs typeface="+mn-cs"/>
                        </a:rPr>
                        <a:t>ohne</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Anmeldung</a:t>
                      </a:r>
                      <a:r>
                        <a:rPr lang="en-DE" sz="2400" kern="1200" dirty="0">
                          <a:solidFill>
                            <a:schemeClr val="tx1"/>
                          </a:solidFill>
                          <a:effectLst/>
                          <a:latin typeface="+mn-lt"/>
                          <a:ea typeface="+mn-ea"/>
                          <a:cs typeface="+mn-cs"/>
                        </a:rPr>
                        <a:t>, in das </a:t>
                      </a:r>
                      <a:r>
                        <a:rPr lang="en-DE" sz="2400" kern="1200" dirty="0" err="1">
                          <a:solidFill>
                            <a:schemeClr val="tx1"/>
                          </a:solidFill>
                          <a:effectLst/>
                          <a:latin typeface="+mn-lt"/>
                          <a:ea typeface="+mn-ea"/>
                          <a:cs typeface="+mn-cs"/>
                        </a:rPr>
                        <a:t>wir</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öffentliche</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Daten</a:t>
                      </a:r>
                      <a:r>
                        <a:rPr lang="en-DE" sz="2400" kern="1200" dirty="0">
                          <a:solidFill>
                            <a:schemeClr val="tx1"/>
                          </a:solidFill>
                          <a:effectLst/>
                          <a:latin typeface="+mn-lt"/>
                          <a:ea typeface="+mn-ea"/>
                          <a:cs typeface="+mn-cs"/>
                        </a:rPr>
                        <a:t> laden</a:t>
                      </a:r>
                      <a:r>
                        <a:rPr lang="de-DE" sz="2400" kern="1200" dirty="0">
                          <a:solidFill>
                            <a:schemeClr val="tx1"/>
                          </a:solidFill>
                          <a:effectLst/>
                          <a:latin typeface="+mn-lt"/>
                          <a:ea typeface="+mn-ea"/>
                          <a:cs typeface="+mn-cs"/>
                        </a:rPr>
                        <a:t>.</a:t>
                      </a:r>
                      <a:endParaRPr lang="en-DE" sz="2400" b="0" dirty="0">
                        <a:solidFill>
                          <a:schemeClr val="tx1"/>
                        </a:solidFill>
                      </a:endParaRPr>
                    </a:p>
                  </a:txBody>
                  <a:tcPr/>
                </a:tc>
                <a:tc>
                  <a:txBody>
                    <a:bodyPr/>
                    <a:lstStyle/>
                    <a:p>
                      <a:pPr algn="ctr"/>
                      <a:endParaRPr lang="de-DE" sz="2400" b="1" dirty="0"/>
                    </a:p>
                    <a:p>
                      <a:pPr algn="ctr"/>
                      <a:r>
                        <a:rPr lang="en-DE" sz="2400" kern="1200" dirty="0">
                          <a:solidFill>
                            <a:schemeClr val="tx1"/>
                          </a:solidFill>
                          <a:effectLst/>
                          <a:latin typeface="+mn-lt"/>
                          <a:ea typeface="+mn-ea"/>
                          <a:cs typeface="+mn-cs"/>
                        </a:rPr>
                        <a:t>Ein </a:t>
                      </a:r>
                      <a:r>
                        <a:rPr lang="en-DE" sz="2400" kern="1200" dirty="0" err="1">
                          <a:solidFill>
                            <a:schemeClr val="tx1"/>
                          </a:solidFill>
                          <a:effectLst/>
                          <a:latin typeface="+mn-lt"/>
                          <a:ea typeface="+mn-ea"/>
                          <a:cs typeface="+mn-cs"/>
                        </a:rPr>
                        <a:t>einfaches</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Lern-</a:t>
                      </a:r>
                      <a:r>
                        <a:rPr lang="en-DE" sz="2400" kern="1200" dirty="0">
                          <a:solidFill>
                            <a:schemeClr val="tx1"/>
                          </a:solidFill>
                          <a:effectLst/>
                          <a:latin typeface="+mn-lt"/>
                          <a:ea typeface="+mn-ea"/>
                          <a:cs typeface="+mn-cs"/>
                        </a:rPr>
                        <a:t>Tool </a:t>
                      </a:r>
                      <a:r>
                        <a:rPr lang="en-DE" sz="2400" kern="1200" dirty="0" err="1">
                          <a:solidFill>
                            <a:schemeClr val="tx1"/>
                          </a:solidFill>
                          <a:effectLst/>
                          <a:latin typeface="+mn-lt"/>
                          <a:ea typeface="+mn-ea"/>
                          <a:cs typeface="+mn-cs"/>
                        </a:rPr>
                        <a:t>ohne</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Anmeldung</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die aber </a:t>
                      </a:r>
                      <a:r>
                        <a:rPr lang="en-DE" sz="2400" kern="1200" dirty="0" err="1">
                          <a:solidFill>
                            <a:schemeClr val="tx1"/>
                          </a:solidFill>
                          <a:effectLst/>
                          <a:latin typeface="+mn-lt"/>
                          <a:ea typeface="+mn-ea"/>
                          <a:cs typeface="+mn-cs"/>
                        </a:rPr>
                        <a:t>Daten</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aus</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nicht öffentlichen</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Quellen verarbeiten kann.</a:t>
                      </a:r>
                      <a:endParaRPr lang="en-DE" sz="2400" b="0" dirty="0"/>
                    </a:p>
                  </a:txBody>
                  <a:tcPr/>
                </a:tc>
                <a:extLst>
                  <a:ext uri="{0D108BD9-81ED-4DB2-BD59-A6C34878D82A}">
                    <a16:rowId xmlns:a16="http://schemas.microsoft.com/office/drawing/2014/main" val="2632914013"/>
                  </a:ext>
                </a:extLst>
              </a:tr>
              <a:tr h="2778525">
                <a:tc>
                  <a:txBody>
                    <a:bodyPr/>
                    <a:lstStyle/>
                    <a:p>
                      <a:pPr algn="ctr"/>
                      <a:endParaRPr lang="de-DE" sz="1600" b="1" dirty="0"/>
                    </a:p>
                    <a:p>
                      <a:pPr algn="ctr"/>
                      <a:r>
                        <a:rPr lang="de-DE" sz="3600" b="1" dirty="0"/>
                        <a:t>Hohe Komplexität</a:t>
                      </a:r>
                      <a:endParaRPr lang="en-DE" sz="3600" b="1" dirty="0"/>
                    </a:p>
                  </a:txBody>
                  <a:tcPr/>
                </a:tc>
                <a:tc>
                  <a:txBody>
                    <a:bodyPr/>
                    <a:lstStyle/>
                    <a:p>
                      <a:pPr algn="ctr"/>
                      <a:endParaRPr lang="en-GB"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kern="1200" dirty="0">
                          <a:solidFill>
                            <a:schemeClr val="tx1"/>
                          </a:solidFill>
                          <a:effectLst/>
                          <a:latin typeface="+mn-lt"/>
                          <a:ea typeface="+mn-ea"/>
                          <a:cs typeface="+mn-cs"/>
                        </a:rPr>
                        <a:t>Ein Lern-</a:t>
                      </a:r>
                      <a:r>
                        <a:rPr lang="en-DE" sz="2400" kern="1200" dirty="0">
                          <a:solidFill>
                            <a:schemeClr val="tx1"/>
                          </a:solidFill>
                          <a:effectLst/>
                          <a:latin typeface="+mn-lt"/>
                          <a:ea typeface="+mn-ea"/>
                          <a:cs typeface="+mn-cs"/>
                        </a:rPr>
                        <a:t>Tool</a:t>
                      </a:r>
                      <a:r>
                        <a:rPr lang="en-GB" sz="2400" dirty="0"/>
                        <a:t> </a:t>
                      </a:r>
                      <a:r>
                        <a:rPr lang="en-GB" sz="2400" dirty="0" err="1"/>
                        <a:t>mit</a:t>
                      </a:r>
                      <a:r>
                        <a:rPr lang="en-GB" sz="2400" dirty="0"/>
                        <a:t> </a:t>
                      </a:r>
                      <a:r>
                        <a:rPr lang="en-DE" sz="2400" kern="1200" dirty="0" err="1">
                          <a:solidFill>
                            <a:schemeClr val="tx1"/>
                          </a:solidFill>
                          <a:effectLst/>
                          <a:latin typeface="+mn-lt"/>
                          <a:ea typeface="+mn-ea"/>
                          <a:cs typeface="+mn-cs"/>
                        </a:rPr>
                        <a:t>ein</a:t>
                      </a:r>
                      <a:r>
                        <a:rPr lang="de-DE" sz="2400" kern="1200" dirty="0">
                          <a:solidFill>
                            <a:schemeClr val="tx1"/>
                          </a:solidFill>
                          <a:effectLst/>
                          <a:latin typeface="+mn-lt"/>
                          <a:ea typeface="+mn-ea"/>
                          <a:cs typeface="+mn-cs"/>
                        </a:rPr>
                        <a:t>er</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Anmeldung</a:t>
                      </a:r>
                      <a:r>
                        <a:rPr lang="de-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mehrere</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Teilnehmer</a:t>
                      </a:r>
                      <a:r>
                        <a:rPr lang="en-DE" sz="2400" kern="1200" dirty="0">
                          <a:solidFill>
                            <a:schemeClr val="tx1"/>
                          </a:solidFill>
                          <a:effectLst/>
                          <a:latin typeface="+mn-lt"/>
                          <a:ea typeface="+mn-ea"/>
                          <a:cs typeface="+mn-cs"/>
                        </a:rPr>
                        <a:t> </a:t>
                      </a:r>
                      <a:r>
                        <a:rPr lang="de-DE" sz="2400" kern="1200" dirty="0">
                          <a:solidFill>
                            <a:schemeClr val="tx1"/>
                          </a:solidFill>
                          <a:effectLst/>
                          <a:latin typeface="+mn-lt"/>
                          <a:ea typeface="+mn-ea"/>
                          <a:cs typeface="+mn-cs"/>
                        </a:rPr>
                        <a:t>können</a:t>
                      </a:r>
                      <a:r>
                        <a:rPr lang="en-DE" sz="2400" kern="1200" dirty="0">
                          <a:solidFill>
                            <a:schemeClr val="tx1"/>
                          </a:solidFill>
                          <a:effectLst/>
                          <a:latin typeface="+mn-lt"/>
                          <a:ea typeface="+mn-ea"/>
                          <a:cs typeface="+mn-cs"/>
                        </a:rPr>
                        <a:t> den </a:t>
                      </a:r>
                      <a:r>
                        <a:rPr lang="en-DE" sz="2400" kern="1200" dirty="0" err="1">
                          <a:solidFill>
                            <a:schemeClr val="tx1"/>
                          </a:solidFill>
                          <a:effectLst/>
                          <a:latin typeface="+mn-lt"/>
                          <a:ea typeface="+mn-ea"/>
                          <a:cs typeface="+mn-cs"/>
                        </a:rPr>
                        <a:t>Verlauf</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ihrer</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Aktivitäten</a:t>
                      </a:r>
                      <a:r>
                        <a:rPr lang="en-DE" sz="2400" kern="1200" dirty="0">
                          <a:solidFill>
                            <a:schemeClr val="tx1"/>
                          </a:solidFill>
                          <a:effectLst/>
                          <a:latin typeface="+mn-lt"/>
                          <a:ea typeface="+mn-ea"/>
                          <a:cs typeface="+mn-cs"/>
                        </a:rPr>
                        <a:t>, Tests </a:t>
                      </a:r>
                      <a:r>
                        <a:rPr lang="en-DE" sz="2400" kern="1200" dirty="0" err="1">
                          <a:solidFill>
                            <a:schemeClr val="tx1"/>
                          </a:solidFill>
                          <a:effectLst/>
                          <a:latin typeface="+mn-lt"/>
                          <a:ea typeface="+mn-ea"/>
                          <a:cs typeface="+mn-cs"/>
                        </a:rPr>
                        <a:t>usw</a:t>
                      </a:r>
                      <a:r>
                        <a:rPr lang="en-DE" sz="2400" kern="1200" dirty="0">
                          <a:solidFill>
                            <a:schemeClr val="tx1"/>
                          </a:solidFill>
                          <a:effectLst/>
                          <a:latin typeface="+mn-lt"/>
                          <a:ea typeface="+mn-ea"/>
                          <a:cs typeface="+mn-cs"/>
                        </a:rPr>
                        <a:t>. </a:t>
                      </a:r>
                      <a:r>
                        <a:rPr lang="en-DE" sz="2400" kern="1200" dirty="0" err="1">
                          <a:solidFill>
                            <a:schemeClr val="tx1"/>
                          </a:solidFill>
                          <a:effectLst/>
                          <a:latin typeface="+mn-lt"/>
                          <a:ea typeface="+mn-ea"/>
                          <a:cs typeface="+mn-cs"/>
                        </a:rPr>
                        <a:t>speicher</a:t>
                      </a:r>
                      <a:r>
                        <a:rPr lang="de-DE" sz="2400" kern="1200" dirty="0">
                          <a:solidFill>
                            <a:schemeClr val="tx1"/>
                          </a:solidFill>
                          <a:effectLst/>
                          <a:latin typeface="+mn-lt"/>
                          <a:ea typeface="+mn-ea"/>
                          <a:cs typeface="+mn-cs"/>
                        </a:rPr>
                        <a:t>n</a:t>
                      </a:r>
                      <a:r>
                        <a:rPr lang="en-DE" sz="2400" kern="1200" dirty="0">
                          <a:solidFill>
                            <a:schemeClr val="tx1"/>
                          </a:solidFill>
                          <a:effectLst/>
                          <a:latin typeface="+mn-lt"/>
                          <a:ea typeface="+mn-ea"/>
                          <a:cs typeface="+mn-cs"/>
                        </a:rPr>
                        <a:t>. </a:t>
                      </a:r>
                    </a:p>
                    <a:p>
                      <a:pPr algn="ctr"/>
                      <a:endParaRPr lang="en-DE" sz="2400" dirty="0"/>
                    </a:p>
                  </a:txBody>
                  <a:tcPr/>
                </a:tc>
                <a:tc>
                  <a:txBody>
                    <a:bodyPr/>
                    <a:lstStyle/>
                    <a:p>
                      <a:pPr algn="ctr"/>
                      <a:endParaRPr lang="en-GB" sz="2400" dirty="0"/>
                    </a:p>
                    <a:p>
                      <a:pPr algn="ctr"/>
                      <a:r>
                        <a:rPr lang="de-DE" sz="2400" dirty="0"/>
                        <a:t>Personalisierte Tests mit personenbezogenen Daten haben: jedem Schüler werden seine eigenen Aufgaben zugewiesen. </a:t>
                      </a:r>
                      <a:endParaRPr lang="en-DE" sz="2400" dirty="0"/>
                    </a:p>
                  </a:txBody>
                  <a:tcPr/>
                </a:tc>
                <a:extLst>
                  <a:ext uri="{0D108BD9-81ED-4DB2-BD59-A6C34878D82A}">
                    <a16:rowId xmlns:a16="http://schemas.microsoft.com/office/drawing/2014/main" val="3953335687"/>
                  </a:ext>
                </a:extLst>
              </a:tr>
            </a:tbl>
          </a:graphicData>
        </a:graphic>
      </p:graphicFrame>
    </p:spTree>
    <p:extLst>
      <p:ext uri="{BB962C8B-B14F-4D97-AF65-F5344CB8AC3E}">
        <p14:creationId xmlns:p14="http://schemas.microsoft.com/office/powerpoint/2010/main" val="3728769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E99560D3-2C97-4591-901A-E768D162E94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68B316-CC50-3E63-6456-BFE97DE0ECD1}"/>
              </a:ext>
            </a:extLst>
          </p:cNvPr>
          <p:cNvSpPr txBox="1"/>
          <p:nvPr/>
        </p:nvSpPr>
        <p:spPr>
          <a:xfrm>
            <a:off x="3530361" y="429263"/>
            <a:ext cx="466473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Take aways</a:t>
            </a:r>
          </a:p>
        </p:txBody>
      </p:sp>
      <p:sp>
        <p:nvSpPr>
          <p:cNvPr id="2" name="TextBox 1">
            <a:extLst>
              <a:ext uri="{FF2B5EF4-FFF2-40B4-BE49-F238E27FC236}">
                <a16:creationId xmlns:a16="http://schemas.microsoft.com/office/drawing/2014/main" id="{F8DC79D8-AA22-9239-8708-203A8EAB31F6}"/>
              </a:ext>
            </a:extLst>
          </p:cNvPr>
          <p:cNvSpPr txBox="1"/>
          <p:nvPr/>
        </p:nvSpPr>
        <p:spPr>
          <a:xfrm>
            <a:off x="169653" y="1731243"/>
            <a:ext cx="11852694" cy="646331"/>
          </a:xfrm>
          <a:prstGeom prst="rect">
            <a:avLst/>
          </a:prstGeom>
          <a:solidFill>
            <a:srgbClr val="011627"/>
          </a:solidFill>
          <a:ln w="76200">
            <a:noFill/>
          </a:ln>
        </p:spPr>
        <p:txBody>
          <a:bodyPr wrap="square" rtlCol="0">
            <a:spAutoFit/>
          </a:bodyPr>
          <a:lstStyle/>
          <a:p>
            <a:r>
              <a:rPr lang="en-DE" sz="3600" dirty="0"/>
              <a:t>💡</a:t>
            </a:r>
            <a:r>
              <a:rPr lang="de-DE" sz="3600" dirty="0"/>
              <a:t>Vibe-Coding:Technologie gestalten statt konsumieren</a:t>
            </a:r>
            <a:endParaRPr lang="en-DE" sz="3600" dirty="0"/>
          </a:p>
        </p:txBody>
      </p:sp>
      <p:sp>
        <p:nvSpPr>
          <p:cNvPr id="8" name="TextBox 7">
            <a:extLst>
              <a:ext uri="{FF2B5EF4-FFF2-40B4-BE49-F238E27FC236}">
                <a16:creationId xmlns:a16="http://schemas.microsoft.com/office/drawing/2014/main" id="{876E4C21-EDAE-2E28-DC90-40FAF8FE388A}"/>
              </a:ext>
            </a:extLst>
          </p:cNvPr>
          <p:cNvSpPr txBox="1"/>
          <p:nvPr/>
        </p:nvSpPr>
        <p:spPr>
          <a:xfrm>
            <a:off x="169653" y="2527604"/>
            <a:ext cx="11852694" cy="646331"/>
          </a:xfrm>
          <a:prstGeom prst="rect">
            <a:avLst/>
          </a:prstGeom>
          <a:solidFill>
            <a:srgbClr val="011627"/>
          </a:solidFill>
          <a:ln w="76200">
            <a:noFill/>
          </a:ln>
        </p:spPr>
        <p:txBody>
          <a:bodyPr wrap="square" rtlCol="0">
            <a:spAutoFit/>
          </a:bodyPr>
          <a:lstStyle/>
          <a:p>
            <a:r>
              <a:rPr lang="en-DE" sz="3600" dirty="0"/>
              <a:t>💡</a:t>
            </a:r>
            <a:r>
              <a:rPr lang="de-DE" sz="3600" dirty="0"/>
              <a:t> DSGVO + Urheberrecht: Grenzen kennen und einhalten</a:t>
            </a:r>
          </a:p>
        </p:txBody>
      </p:sp>
      <p:sp>
        <p:nvSpPr>
          <p:cNvPr id="9" name="TextBox 8">
            <a:extLst>
              <a:ext uri="{FF2B5EF4-FFF2-40B4-BE49-F238E27FC236}">
                <a16:creationId xmlns:a16="http://schemas.microsoft.com/office/drawing/2014/main" id="{DA1EDE2C-A603-7EFC-7443-632A8C776A98}"/>
              </a:ext>
            </a:extLst>
          </p:cNvPr>
          <p:cNvSpPr txBox="1"/>
          <p:nvPr/>
        </p:nvSpPr>
        <p:spPr>
          <a:xfrm>
            <a:off x="6197691" y="3504607"/>
            <a:ext cx="5824656" cy="107721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de-DE" sz="3200" dirty="0"/>
              <a:t>Mit öffentlichen Daten starten; sicher experimentieren</a:t>
            </a:r>
            <a:endParaRPr lang="en-GB" sz="32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0" name="Arrow: Striped Right 9">
            <a:extLst>
              <a:ext uri="{FF2B5EF4-FFF2-40B4-BE49-F238E27FC236}">
                <a16:creationId xmlns:a16="http://schemas.microsoft.com/office/drawing/2014/main" id="{3155B19F-2701-C0C0-B7F4-938E150E8E43}"/>
              </a:ext>
            </a:extLst>
          </p:cNvPr>
          <p:cNvSpPr/>
          <p:nvPr/>
        </p:nvSpPr>
        <p:spPr>
          <a:xfrm>
            <a:off x="5427686" y="3684066"/>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1" name="TextBox 10">
            <a:extLst>
              <a:ext uri="{FF2B5EF4-FFF2-40B4-BE49-F238E27FC236}">
                <a16:creationId xmlns:a16="http://schemas.microsoft.com/office/drawing/2014/main" id="{291DD2DF-4A8D-DDEB-F690-82E35A8BCAED}"/>
              </a:ext>
            </a:extLst>
          </p:cNvPr>
          <p:cNvSpPr txBox="1"/>
          <p:nvPr/>
        </p:nvSpPr>
        <p:spPr>
          <a:xfrm>
            <a:off x="169653" y="4912497"/>
            <a:ext cx="11852694" cy="646331"/>
          </a:xfrm>
          <a:prstGeom prst="rect">
            <a:avLst/>
          </a:prstGeom>
          <a:solidFill>
            <a:srgbClr val="011627"/>
          </a:solidFill>
          <a:ln w="76200">
            <a:noFill/>
          </a:ln>
        </p:spPr>
        <p:txBody>
          <a:bodyPr wrap="square" rtlCol="0">
            <a:spAutoFit/>
          </a:bodyPr>
          <a:lstStyle/>
          <a:p>
            <a:r>
              <a:rPr lang="en-DE" sz="3600" dirty="0"/>
              <a:t>💡</a:t>
            </a:r>
            <a:r>
              <a:rPr lang="de-DE" sz="3600" dirty="0"/>
              <a:t> Komplexität + Daten bewerten → Welches Tool passt?</a:t>
            </a:r>
          </a:p>
        </p:txBody>
      </p:sp>
      <p:sp>
        <p:nvSpPr>
          <p:cNvPr id="12" name="TextBox 11">
            <a:extLst>
              <a:ext uri="{FF2B5EF4-FFF2-40B4-BE49-F238E27FC236}">
                <a16:creationId xmlns:a16="http://schemas.microsoft.com/office/drawing/2014/main" id="{C7B64B6E-C3B9-41B6-A3CD-DA0545C6EA98}"/>
              </a:ext>
            </a:extLst>
          </p:cNvPr>
          <p:cNvSpPr txBox="1"/>
          <p:nvPr/>
        </p:nvSpPr>
        <p:spPr>
          <a:xfrm>
            <a:off x="169653" y="5889500"/>
            <a:ext cx="11852694" cy="646331"/>
          </a:xfrm>
          <a:prstGeom prst="rect">
            <a:avLst/>
          </a:prstGeom>
          <a:solidFill>
            <a:srgbClr val="011627"/>
          </a:solidFill>
          <a:ln w="76200">
            <a:noFill/>
          </a:ln>
        </p:spPr>
        <p:txBody>
          <a:bodyPr wrap="square" rtlCol="0">
            <a:spAutoFit/>
          </a:bodyPr>
          <a:lstStyle/>
          <a:p>
            <a:r>
              <a:rPr lang="en-DE" sz="3600" dirty="0"/>
              <a:t>💡</a:t>
            </a:r>
            <a:r>
              <a:rPr lang="de-DE" sz="3600" dirty="0"/>
              <a:t> Iterativ arbeiten → Testen, Feedback, verbessern</a:t>
            </a:r>
          </a:p>
        </p:txBody>
      </p:sp>
    </p:spTree>
    <p:extLst>
      <p:ext uri="{BB962C8B-B14F-4D97-AF65-F5344CB8AC3E}">
        <p14:creationId xmlns:p14="http://schemas.microsoft.com/office/powerpoint/2010/main" val="3173257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26E37D3-5439-5593-B0A5-1333239EEC69}"/>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210C91C-EDE2-5EC5-407D-1FC98AE2FFB1}"/>
              </a:ext>
            </a:extLst>
          </p:cNvPr>
          <p:cNvSpPr txBox="1"/>
          <p:nvPr/>
        </p:nvSpPr>
        <p:spPr>
          <a:xfrm>
            <a:off x="203650" y="296210"/>
            <a:ext cx="4880719"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err="1">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Vielen</a:t>
            </a:r>
            <a:r>
              <a:rPr kumimoji="0" lang="en-GB" sz="6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Dank!</a:t>
            </a:r>
            <a:endParaRPr kumimoji="0" lang="en-DE" sz="60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1" name="Picture 10" descr="A logo with a black background&#10;&#10;AI-generated content may be incorrect.">
            <a:extLst>
              <a:ext uri="{FF2B5EF4-FFF2-40B4-BE49-F238E27FC236}">
                <a16:creationId xmlns:a16="http://schemas.microsoft.com/office/drawing/2014/main" id="{BC941D75-1C84-5A53-6676-03B7D5B7C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644" y="264308"/>
            <a:ext cx="650522" cy="650522"/>
          </a:xfrm>
          <a:prstGeom prst="rect">
            <a:avLst/>
          </a:prstGeom>
        </p:spPr>
      </p:pic>
      <p:pic>
        <p:nvPicPr>
          <p:cNvPr id="14" name="Picture 13" descr="A qr code with black squares&#10;&#10;AI-generated content may be incorrect.">
            <a:extLst>
              <a:ext uri="{FF2B5EF4-FFF2-40B4-BE49-F238E27FC236}">
                <a16:creationId xmlns:a16="http://schemas.microsoft.com/office/drawing/2014/main" id="{BFFB65BC-09A4-C3BB-9E8C-B1D5E79C8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91" y="1208168"/>
            <a:ext cx="5394920" cy="5394920"/>
          </a:xfrm>
          <a:prstGeom prst="rect">
            <a:avLst/>
          </a:prstGeom>
        </p:spPr>
      </p:pic>
      <p:sp>
        <p:nvSpPr>
          <p:cNvPr id="2" name="TextBox 1">
            <a:extLst>
              <a:ext uri="{FF2B5EF4-FFF2-40B4-BE49-F238E27FC236}">
                <a16:creationId xmlns:a16="http://schemas.microsoft.com/office/drawing/2014/main" id="{0819E1CD-5434-A494-D433-D5F6F5234687}"/>
              </a:ext>
            </a:extLst>
          </p:cNvPr>
          <p:cNvSpPr txBox="1"/>
          <p:nvPr/>
        </p:nvSpPr>
        <p:spPr>
          <a:xfrm>
            <a:off x="6802315" y="434709"/>
            <a:ext cx="518603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ki.automatisierung.ws@gmail.com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4" name="Picture 3" descr="A person wearing a hat&#10;&#10;AI-generated content may be incorrect.">
            <a:extLst>
              <a:ext uri="{FF2B5EF4-FFF2-40B4-BE49-F238E27FC236}">
                <a16:creationId xmlns:a16="http://schemas.microsoft.com/office/drawing/2014/main" id="{4A30F758-C22D-1EF7-91E3-11E724B6E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675" y="1105323"/>
            <a:ext cx="4700988" cy="5497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0173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1F748D3-4C55-CFF6-1F76-16EF34E98A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D9BC3F5-33CA-D1DF-EA83-F25EB9B88F7B}"/>
              </a:ext>
            </a:extLst>
          </p:cNvPr>
          <p:cNvSpPr txBox="1"/>
          <p:nvPr/>
        </p:nvSpPr>
        <p:spPr>
          <a:xfrm>
            <a:off x="4761226" y="2770986"/>
            <a:ext cx="2669547" cy="1361911"/>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white"/>
                </a:solidFill>
                <a:effectLst/>
                <a:uLnTx/>
                <a:uFillTx/>
                <a:latin typeface="Aptos" panose="02110004020202020204"/>
                <a:ea typeface="+mn-ea"/>
                <a:cs typeface="+mn-cs"/>
              </a:rPr>
              <a:t>Teil 2</a:t>
            </a:r>
            <a:endPar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739595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59E4DEBE-40DB-770F-02EF-FBD4EC1716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83AC254-54D8-A0ED-37CD-B78565AEF36E}"/>
              </a:ext>
            </a:extLst>
          </p:cNvPr>
          <p:cNvSpPr txBox="1"/>
          <p:nvPr/>
        </p:nvSpPr>
        <p:spPr>
          <a:xfrm>
            <a:off x="343817" y="519491"/>
            <a:ext cx="1041332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white"/>
                </a:solidFill>
                <a:effectLst/>
                <a:uLnTx/>
                <a:uFillTx/>
                <a:latin typeface="Aptos" panose="02110004020202020204"/>
                <a:ea typeface="+mn-ea"/>
                <a:cs typeface="+mn-cs"/>
              </a:rPr>
              <a:t>Workshop Links &amp; </a:t>
            </a:r>
            <a:r>
              <a:rPr kumimoji="0" lang="en-GB" sz="6000" b="0" i="0" u="none" strike="noStrike" kern="1200" cap="none" spc="0" normalizeH="0" baseline="0" noProof="0" dirty="0" err="1">
                <a:ln>
                  <a:noFill/>
                </a:ln>
                <a:solidFill>
                  <a:prstClr val="white"/>
                </a:solidFill>
                <a:effectLst/>
                <a:uLnTx/>
                <a:uFillTx/>
                <a:latin typeface="Aptos" panose="02110004020202020204"/>
                <a:ea typeface="+mn-ea"/>
                <a:cs typeface="+mn-cs"/>
              </a:rPr>
              <a:t>Ressourcen</a:t>
            </a:r>
            <a:endPar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Box 2">
            <a:extLst>
              <a:ext uri="{FF2B5EF4-FFF2-40B4-BE49-F238E27FC236}">
                <a16:creationId xmlns:a16="http://schemas.microsoft.com/office/drawing/2014/main" id="{66D8DEF3-9B60-746E-0F26-B108F709C7C6}"/>
              </a:ext>
            </a:extLst>
          </p:cNvPr>
          <p:cNvSpPr txBox="1"/>
          <p:nvPr/>
        </p:nvSpPr>
        <p:spPr>
          <a:xfrm>
            <a:off x="343817" y="3209350"/>
            <a:ext cx="11759437" cy="923330"/>
          </a:xfrm>
          <a:prstGeom prst="rect">
            <a:avLst/>
          </a:prstGeom>
          <a:solidFill>
            <a:srgbClr val="011627"/>
          </a:solidFill>
          <a:effectLst>
            <a:glow rad="228600">
              <a:srgbClr val="22154F">
                <a:alpha val="40000"/>
              </a:srgbClr>
            </a:glo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Aptos Mono" panose="020F0502020204030204" pitchFamily="49" charset="0"/>
                <a:ea typeface="+mn-ea"/>
                <a:cs typeface="+mn-cs"/>
              </a:rPr>
              <a:t>https://shorturl.at/HtIig</a:t>
            </a:r>
            <a:endParaRPr kumimoji="0" lang="en-DE" sz="5400" b="0" i="0" u="none" strike="noStrike" kern="1200" cap="none" spc="0" normalizeH="0" baseline="0" noProof="0" dirty="0">
              <a:ln>
                <a:noFill/>
              </a:ln>
              <a:solidFill>
                <a:prstClr val="white"/>
              </a:solidFill>
              <a:effectLst/>
              <a:uLnTx/>
              <a:uFillTx/>
              <a:latin typeface="Aptos Mono" panose="020F0502020204030204" pitchFamily="49" charset="0"/>
              <a:ea typeface="+mn-ea"/>
              <a:cs typeface="+mn-cs"/>
            </a:endParaRPr>
          </a:p>
        </p:txBody>
      </p:sp>
      <p:sp>
        <p:nvSpPr>
          <p:cNvPr id="6" name="TextBox 5">
            <a:extLst>
              <a:ext uri="{FF2B5EF4-FFF2-40B4-BE49-F238E27FC236}">
                <a16:creationId xmlns:a16="http://schemas.microsoft.com/office/drawing/2014/main" id="{225F5ADC-854B-267E-0FF0-F5687A6560DF}"/>
              </a:ext>
            </a:extLst>
          </p:cNvPr>
          <p:cNvSpPr txBox="1"/>
          <p:nvPr/>
        </p:nvSpPr>
        <p:spPr>
          <a:xfrm>
            <a:off x="343816" y="5457969"/>
            <a:ext cx="11759437" cy="923330"/>
          </a:xfrm>
          <a:prstGeom prst="rect">
            <a:avLst/>
          </a:prstGeom>
          <a:solidFill>
            <a:srgbClr val="011627"/>
          </a:solidFill>
          <a:effectLst>
            <a:glow rad="228600">
              <a:srgbClr val="22154F">
                <a:alpha val="40000"/>
              </a:srgbClr>
            </a:glo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Aptos Mono" panose="020B0009020202020204" pitchFamily="49" charset="0"/>
                <a:ea typeface="+mn-ea"/>
                <a:cs typeface="+mn-cs"/>
              </a:rPr>
              <a:t>https://shorturl.at/acM3D</a:t>
            </a:r>
            <a:endParaRPr kumimoji="0" lang="en-DE" sz="5400" b="0" i="0" u="none" strike="noStrike" kern="1200" cap="none" spc="0" normalizeH="0" baseline="0" noProof="0" dirty="0">
              <a:ln>
                <a:noFill/>
              </a:ln>
              <a:solidFill>
                <a:prstClr val="white"/>
              </a:solidFill>
              <a:effectLst/>
              <a:uLnTx/>
              <a:uFillTx/>
              <a:latin typeface="Aptos Mono" panose="020B0009020202020204" pitchFamily="49" charset="0"/>
              <a:ea typeface="+mn-ea"/>
              <a:cs typeface="+mn-cs"/>
            </a:endParaRPr>
          </a:p>
        </p:txBody>
      </p:sp>
      <p:sp>
        <p:nvSpPr>
          <p:cNvPr id="7" name="Rectangle: Rounded Corners 6">
            <a:extLst>
              <a:ext uri="{FF2B5EF4-FFF2-40B4-BE49-F238E27FC236}">
                <a16:creationId xmlns:a16="http://schemas.microsoft.com/office/drawing/2014/main" id="{8A50E3DC-8728-95BC-FCB4-3734CA45608A}"/>
              </a:ext>
            </a:extLst>
          </p:cNvPr>
          <p:cNvSpPr/>
          <p:nvPr/>
        </p:nvSpPr>
        <p:spPr>
          <a:xfrm>
            <a:off x="343816" y="2048774"/>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Google Drive:</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CFFF4248-2812-601C-94A9-8C4D83C2E798}"/>
              </a:ext>
            </a:extLst>
          </p:cNvPr>
          <p:cNvSpPr/>
          <p:nvPr/>
        </p:nvSpPr>
        <p:spPr>
          <a:xfrm>
            <a:off x="8863838" y="4381649"/>
            <a:ext cx="3175760"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GitHub:</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5872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A446DF1-93BA-9B58-6FBD-A3EAC5E362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1ECB960-F3F1-ED03-8918-64408E251176}"/>
              </a:ext>
            </a:extLst>
          </p:cNvPr>
          <p:cNvSpPr txBox="1"/>
          <p:nvPr/>
        </p:nvSpPr>
        <p:spPr>
          <a:xfrm>
            <a:off x="562874" y="412010"/>
            <a:ext cx="8313707"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1️⃣</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Aufabe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formulieren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46BAB256-43B9-73A5-678E-B80E1C48CBF2}"/>
              </a:ext>
            </a:extLst>
          </p:cNvPr>
          <p:cNvSpPr txBox="1"/>
          <p:nvPr/>
        </p:nvSpPr>
        <p:spPr>
          <a:xfrm>
            <a:off x="562874" y="1659195"/>
            <a:ext cx="5998793" cy="4524315"/>
          </a:xfrm>
          <a:prstGeom prst="rect">
            <a:avLst/>
          </a:prstGeom>
          <a:solidFill>
            <a:srgbClr val="011627"/>
          </a:solidFill>
          <a:ln w="76200">
            <a:noFill/>
          </a:ln>
        </p:spPr>
        <p:txBody>
          <a:bodyPr wrap="square" rtlCol="0">
            <a:spAutoFit/>
          </a:bodyPr>
          <a:lstStyle/>
          <a:p>
            <a:r>
              <a:rPr lang="de-DE" sz="3200" dirty="0"/>
              <a:t>Eine interaktive Anwendung zur Erstellung von Tests zu entwickeln. Sie kann am Ende des Unterrichts zur Diskussion in der Klasse verwendet werden oder als Hausaufgabe. Der Test wird nicht zum Zweck einer formellen Überprüfung mit Benotung durchgeführt.</a:t>
            </a:r>
            <a:endParaRPr lang="en-DE" sz="3200" dirty="0"/>
          </a:p>
        </p:txBody>
      </p:sp>
    </p:spTree>
    <p:extLst>
      <p:ext uri="{BB962C8B-B14F-4D97-AF65-F5344CB8AC3E}">
        <p14:creationId xmlns:p14="http://schemas.microsoft.com/office/powerpoint/2010/main" val="251171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940EA54C-3CF9-B5E2-69DA-D423067A38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856882-7A6F-405C-BC1C-E48FB591FEFA}"/>
              </a:ext>
            </a:extLst>
          </p:cNvPr>
          <p:cNvSpPr txBox="1"/>
          <p:nvPr/>
        </p:nvSpPr>
        <p:spPr>
          <a:xfrm>
            <a:off x="111963" y="200897"/>
            <a:ext cx="11968073"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2️⃣</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Schwierigkeitsgrad</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definieren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9097B4A4-55C6-F13D-796D-BA3D6ECB586D}"/>
              </a:ext>
            </a:extLst>
          </p:cNvPr>
          <p:cNvSpPr txBox="1"/>
          <p:nvPr/>
        </p:nvSpPr>
        <p:spPr>
          <a:xfrm>
            <a:off x="3424609" y="1393464"/>
            <a:ext cx="5609326" cy="646331"/>
          </a:xfrm>
          <a:prstGeom prst="rect">
            <a:avLst/>
          </a:prstGeom>
          <a:solidFill>
            <a:srgbClr val="011627"/>
          </a:solidFill>
          <a:ln w="76200">
            <a:noFill/>
          </a:ln>
        </p:spPr>
        <p:txBody>
          <a:bodyPr wrap="square" rtlCol="0">
            <a:spAutoFit/>
          </a:bodyPr>
          <a:lstStyle/>
          <a:p>
            <a:pPr algn="ctr"/>
            <a:r>
              <a:rPr lang="en-GB" sz="3600" dirty="0"/>
              <a:t> </a:t>
            </a:r>
            <a:r>
              <a:rPr lang="en-GB" sz="3600" dirty="0" err="1"/>
              <a:t>Statische</a:t>
            </a:r>
            <a:r>
              <a:rPr lang="en-GB" sz="3600" dirty="0"/>
              <a:t> HTML-</a:t>
            </a:r>
            <a:r>
              <a:rPr lang="en-GB" sz="3600" dirty="0" err="1"/>
              <a:t>Seite</a:t>
            </a:r>
            <a:endParaRPr lang="en-DE" sz="3600" dirty="0"/>
          </a:p>
        </p:txBody>
      </p:sp>
      <p:sp>
        <p:nvSpPr>
          <p:cNvPr id="3" name="TextBox 2">
            <a:extLst>
              <a:ext uri="{FF2B5EF4-FFF2-40B4-BE49-F238E27FC236}">
                <a16:creationId xmlns:a16="http://schemas.microsoft.com/office/drawing/2014/main" id="{7DE74DE0-2672-2E02-79E4-6FC579DA9AD6}"/>
              </a:ext>
            </a:extLst>
          </p:cNvPr>
          <p:cNvSpPr txBox="1"/>
          <p:nvPr/>
        </p:nvSpPr>
        <p:spPr>
          <a:xfrm>
            <a:off x="2015067" y="2216699"/>
            <a:ext cx="8678333" cy="646331"/>
          </a:xfrm>
          <a:prstGeom prst="rect">
            <a:avLst/>
          </a:prstGeom>
          <a:solidFill>
            <a:srgbClr val="011627"/>
          </a:solidFill>
          <a:ln w="76200">
            <a:noFill/>
          </a:ln>
        </p:spPr>
        <p:txBody>
          <a:bodyPr wrap="square" rtlCol="0">
            <a:spAutoFit/>
          </a:bodyPr>
          <a:lstStyle/>
          <a:p>
            <a:pPr algn="ctr"/>
            <a:r>
              <a:rPr lang="en-GB" sz="3600" dirty="0"/>
              <a:t>+ </a:t>
            </a:r>
            <a:r>
              <a:rPr lang="en-GB" sz="3600" dirty="0" err="1"/>
              <a:t>interaktiven</a:t>
            </a:r>
            <a:r>
              <a:rPr lang="en-GB" sz="3600" dirty="0"/>
              <a:t> </a:t>
            </a:r>
            <a:r>
              <a:rPr lang="en-GB" sz="3600" dirty="0" err="1"/>
              <a:t>Elementen</a:t>
            </a:r>
            <a:endParaRPr lang="en-DE" sz="3600" dirty="0"/>
          </a:p>
        </p:txBody>
      </p:sp>
      <p:sp>
        <p:nvSpPr>
          <p:cNvPr id="5" name="TextBox 4">
            <a:extLst>
              <a:ext uri="{FF2B5EF4-FFF2-40B4-BE49-F238E27FC236}">
                <a16:creationId xmlns:a16="http://schemas.microsoft.com/office/drawing/2014/main" id="{3F0645BD-AD2E-35D3-55D8-A02AF668E55B}"/>
              </a:ext>
            </a:extLst>
          </p:cNvPr>
          <p:cNvSpPr txBox="1"/>
          <p:nvPr/>
        </p:nvSpPr>
        <p:spPr>
          <a:xfrm>
            <a:off x="1727200" y="3090968"/>
            <a:ext cx="9304867" cy="646331"/>
          </a:xfrm>
          <a:prstGeom prst="rect">
            <a:avLst/>
          </a:prstGeom>
          <a:solidFill>
            <a:srgbClr val="011627"/>
          </a:solidFill>
          <a:ln w="76200">
            <a:noFill/>
          </a:ln>
        </p:spPr>
        <p:txBody>
          <a:bodyPr wrap="square" rtlCol="0">
            <a:spAutoFit/>
          </a:bodyPr>
          <a:lstStyle/>
          <a:p>
            <a:pPr algn="ctr"/>
            <a:r>
              <a:rPr lang="de-DE" sz="3600" dirty="0"/>
              <a:t>     Frontend + Datenspeicherung im Browser</a:t>
            </a:r>
            <a:endParaRPr lang="en-DE" sz="3600" dirty="0"/>
          </a:p>
        </p:txBody>
      </p:sp>
      <p:sp>
        <p:nvSpPr>
          <p:cNvPr id="8" name="TextBox 7">
            <a:extLst>
              <a:ext uri="{FF2B5EF4-FFF2-40B4-BE49-F238E27FC236}">
                <a16:creationId xmlns:a16="http://schemas.microsoft.com/office/drawing/2014/main" id="{4D9ECA3F-7A49-FDAF-188D-6665ABDE8586}"/>
              </a:ext>
            </a:extLst>
          </p:cNvPr>
          <p:cNvSpPr txBox="1"/>
          <p:nvPr/>
        </p:nvSpPr>
        <p:spPr>
          <a:xfrm>
            <a:off x="1494366" y="3932653"/>
            <a:ext cx="9770533" cy="646331"/>
          </a:xfrm>
          <a:prstGeom prst="rect">
            <a:avLst/>
          </a:prstGeom>
          <a:solidFill>
            <a:srgbClr val="011627"/>
          </a:solidFill>
          <a:ln w="76200">
            <a:noFill/>
          </a:ln>
        </p:spPr>
        <p:txBody>
          <a:bodyPr wrap="square" rtlCol="0">
            <a:spAutoFit/>
          </a:bodyPr>
          <a:lstStyle/>
          <a:p>
            <a:pPr algn="ctr"/>
            <a:r>
              <a:rPr lang="en-GB" sz="3600" dirty="0"/>
              <a:t>Full-Stack-</a:t>
            </a:r>
            <a:r>
              <a:rPr lang="en-GB" sz="3600" dirty="0" err="1"/>
              <a:t>Anwendung</a:t>
            </a:r>
            <a:r>
              <a:rPr lang="en-GB" sz="3600" dirty="0"/>
              <a:t> + Backend-Logik</a:t>
            </a:r>
          </a:p>
        </p:txBody>
      </p:sp>
      <p:sp>
        <p:nvSpPr>
          <p:cNvPr id="9" name="TextBox 8">
            <a:extLst>
              <a:ext uri="{FF2B5EF4-FFF2-40B4-BE49-F238E27FC236}">
                <a16:creationId xmlns:a16="http://schemas.microsoft.com/office/drawing/2014/main" id="{73CF48EB-403C-518F-B2C9-B9E2603FDCBB}"/>
              </a:ext>
            </a:extLst>
          </p:cNvPr>
          <p:cNvSpPr txBox="1"/>
          <p:nvPr/>
        </p:nvSpPr>
        <p:spPr>
          <a:xfrm>
            <a:off x="543430" y="4737438"/>
            <a:ext cx="11322074" cy="646331"/>
          </a:xfrm>
          <a:prstGeom prst="rect">
            <a:avLst/>
          </a:prstGeom>
          <a:solidFill>
            <a:srgbClr val="011627"/>
          </a:solidFill>
          <a:ln w="76200">
            <a:noFill/>
          </a:ln>
        </p:spPr>
        <p:txBody>
          <a:bodyPr wrap="square" rtlCol="0">
            <a:spAutoFit/>
          </a:bodyPr>
          <a:lstStyle/>
          <a:p>
            <a:pPr algn="ctr"/>
            <a:r>
              <a:rPr lang="en-GB" sz="3600" dirty="0"/>
              <a:t>    Full-Stack-</a:t>
            </a:r>
            <a:r>
              <a:rPr lang="en-GB" sz="3600" dirty="0" err="1"/>
              <a:t>Anwendung</a:t>
            </a:r>
            <a:r>
              <a:rPr lang="en-GB" sz="3600" dirty="0"/>
              <a:t> + </a:t>
            </a:r>
            <a:r>
              <a:rPr lang="en-GB" sz="3600" dirty="0" err="1"/>
              <a:t>autom</a:t>
            </a:r>
            <a:r>
              <a:rPr lang="en-GB" sz="3600" dirty="0"/>
              <a:t>. </a:t>
            </a:r>
            <a:r>
              <a:rPr lang="en-GB" sz="3600" dirty="0" err="1"/>
              <a:t>Datenverarbeitung</a:t>
            </a:r>
            <a:endParaRPr lang="en-GB" sz="3600" dirty="0"/>
          </a:p>
        </p:txBody>
      </p:sp>
      <p:sp>
        <p:nvSpPr>
          <p:cNvPr id="10" name="TextBox 9">
            <a:extLst>
              <a:ext uri="{FF2B5EF4-FFF2-40B4-BE49-F238E27FC236}">
                <a16:creationId xmlns:a16="http://schemas.microsoft.com/office/drawing/2014/main" id="{3C533E77-F8D7-19A6-2B7D-B7106FF89C4A}"/>
              </a:ext>
            </a:extLst>
          </p:cNvPr>
          <p:cNvSpPr txBox="1"/>
          <p:nvPr/>
        </p:nvSpPr>
        <p:spPr>
          <a:xfrm>
            <a:off x="414866" y="5611707"/>
            <a:ext cx="11599333" cy="646331"/>
          </a:xfrm>
          <a:prstGeom prst="rect">
            <a:avLst/>
          </a:prstGeom>
          <a:solidFill>
            <a:srgbClr val="011627"/>
          </a:solidFill>
          <a:ln w="76200">
            <a:noFill/>
          </a:ln>
        </p:spPr>
        <p:txBody>
          <a:bodyPr wrap="square" rtlCol="0">
            <a:spAutoFit/>
          </a:bodyPr>
          <a:lstStyle/>
          <a:p>
            <a:pPr algn="ctr"/>
            <a:r>
              <a:rPr lang="de-DE" sz="3600" dirty="0"/>
              <a:t>Automatisierung von Vorgängen auf dem Computer</a:t>
            </a:r>
            <a:endParaRPr lang="en-GB" sz="3600" dirty="0"/>
          </a:p>
        </p:txBody>
      </p:sp>
      <p:pic>
        <p:nvPicPr>
          <p:cNvPr id="12" name="Graphic 11" descr="Badge 1 with solid fill">
            <a:extLst>
              <a:ext uri="{FF2B5EF4-FFF2-40B4-BE49-F238E27FC236}">
                <a16:creationId xmlns:a16="http://schemas.microsoft.com/office/drawing/2014/main" id="{396BF124-5A5A-DDBF-AC98-7D85E21AF1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9275" y="1437447"/>
            <a:ext cx="551314" cy="551314"/>
          </a:xfrm>
          <a:prstGeom prst="rect">
            <a:avLst/>
          </a:prstGeom>
        </p:spPr>
      </p:pic>
      <p:pic>
        <p:nvPicPr>
          <p:cNvPr id="14" name="Graphic 13" descr="Badge with solid fill">
            <a:extLst>
              <a:ext uri="{FF2B5EF4-FFF2-40B4-BE49-F238E27FC236}">
                <a16:creationId xmlns:a16="http://schemas.microsoft.com/office/drawing/2014/main" id="{AAF75245-F09A-3BCA-52DF-8682AE0C8D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229" y="2264945"/>
            <a:ext cx="520891" cy="520891"/>
          </a:xfrm>
          <a:prstGeom prst="rect">
            <a:avLst/>
          </a:prstGeom>
        </p:spPr>
      </p:pic>
      <p:pic>
        <p:nvPicPr>
          <p:cNvPr id="16" name="Graphic 15" descr="Badge 3 with solid fill">
            <a:extLst>
              <a:ext uri="{FF2B5EF4-FFF2-40B4-BE49-F238E27FC236}">
                <a16:creationId xmlns:a16="http://schemas.microsoft.com/office/drawing/2014/main" id="{0055B645-2963-2D87-B109-EF6B602775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81" y="3134733"/>
            <a:ext cx="558800" cy="558800"/>
          </a:xfrm>
          <a:prstGeom prst="rect">
            <a:avLst/>
          </a:prstGeom>
        </p:spPr>
      </p:pic>
      <p:pic>
        <p:nvPicPr>
          <p:cNvPr id="18" name="Graphic 17" descr="Badge 4 with solid fill">
            <a:extLst>
              <a:ext uri="{FF2B5EF4-FFF2-40B4-BE49-F238E27FC236}">
                <a16:creationId xmlns:a16="http://schemas.microsoft.com/office/drawing/2014/main" id="{B2211156-F27E-2AC2-4107-E2C54C554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13665" y="3965236"/>
            <a:ext cx="579531" cy="579531"/>
          </a:xfrm>
          <a:prstGeom prst="rect">
            <a:avLst/>
          </a:prstGeom>
        </p:spPr>
      </p:pic>
      <p:pic>
        <p:nvPicPr>
          <p:cNvPr id="20" name="Graphic 19" descr="Badge 5 with solid fill">
            <a:extLst>
              <a:ext uri="{FF2B5EF4-FFF2-40B4-BE49-F238E27FC236}">
                <a16:creationId xmlns:a16="http://schemas.microsoft.com/office/drawing/2014/main" id="{592AB778-78AA-3899-549E-BF49699E3A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2697" y="4794418"/>
            <a:ext cx="532369" cy="532369"/>
          </a:xfrm>
          <a:prstGeom prst="rect">
            <a:avLst/>
          </a:prstGeom>
        </p:spPr>
      </p:pic>
      <p:pic>
        <p:nvPicPr>
          <p:cNvPr id="22" name="Graphic 21" descr="Badge 6 with solid fill">
            <a:extLst>
              <a:ext uri="{FF2B5EF4-FFF2-40B4-BE49-F238E27FC236}">
                <a16:creationId xmlns:a16="http://schemas.microsoft.com/office/drawing/2014/main" id="{9C9CFEEC-6257-BFE0-5C69-593F82853D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3430" y="5646420"/>
            <a:ext cx="576904" cy="576904"/>
          </a:xfrm>
          <a:prstGeom prst="rect">
            <a:avLst/>
          </a:prstGeom>
        </p:spPr>
      </p:pic>
      <p:sp>
        <p:nvSpPr>
          <p:cNvPr id="23" name="Arrow: Striped Right 22">
            <a:extLst>
              <a:ext uri="{FF2B5EF4-FFF2-40B4-BE49-F238E27FC236}">
                <a16:creationId xmlns:a16="http://schemas.microsoft.com/office/drawing/2014/main" id="{6B715919-261C-C3AA-C3B8-C714D7A99A1F}"/>
              </a:ext>
            </a:extLst>
          </p:cNvPr>
          <p:cNvSpPr/>
          <p:nvPr/>
        </p:nvSpPr>
        <p:spPr>
          <a:xfrm>
            <a:off x="1042397" y="3060638"/>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7" name="TextBox 26">
            <a:extLst>
              <a:ext uri="{FF2B5EF4-FFF2-40B4-BE49-F238E27FC236}">
                <a16:creationId xmlns:a16="http://schemas.microsoft.com/office/drawing/2014/main" id="{23BD4EF0-B0FF-A9E6-B42E-A9FC0D3EAE46}"/>
              </a:ext>
            </a:extLst>
          </p:cNvPr>
          <p:cNvSpPr txBox="1"/>
          <p:nvPr/>
        </p:nvSpPr>
        <p:spPr>
          <a:xfrm>
            <a:off x="0" y="2936831"/>
            <a:ext cx="954617" cy="923330"/>
          </a:xfrm>
          <a:prstGeom prst="rect">
            <a:avLst/>
          </a:prstGeom>
          <a:noFill/>
        </p:spPr>
        <p:txBody>
          <a:bodyPr wrap="square">
            <a:spAutoFit/>
          </a:bodyPr>
          <a:lstStyle/>
          <a:p>
            <a:r>
              <a:rPr lang="en-DE" sz="5400" dirty="0"/>
              <a:t>🎉</a:t>
            </a:r>
          </a:p>
        </p:txBody>
      </p:sp>
    </p:spTree>
    <p:extLst>
      <p:ext uri="{BB962C8B-B14F-4D97-AF65-F5344CB8AC3E}">
        <p14:creationId xmlns:p14="http://schemas.microsoft.com/office/powerpoint/2010/main" val="2806941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4AF6E9A-B736-1725-428B-F355863196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652A2D-346F-417C-8100-C375E7D5FE6C}"/>
              </a:ext>
            </a:extLst>
          </p:cNvPr>
          <p:cNvSpPr txBox="1"/>
          <p:nvPr/>
        </p:nvSpPr>
        <p:spPr>
          <a:xfrm>
            <a:off x="217818" y="429263"/>
            <a:ext cx="1147097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3️⃣Die Art von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Daten</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verstehen</a:t>
            </a:r>
          </a:p>
        </p:txBody>
      </p:sp>
      <p:sp>
        <p:nvSpPr>
          <p:cNvPr id="2" name="TextBox 1">
            <a:extLst>
              <a:ext uri="{FF2B5EF4-FFF2-40B4-BE49-F238E27FC236}">
                <a16:creationId xmlns:a16="http://schemas.microsoft.com/office/drawing/2014/main" id="{2067B6DF-03D0-A391-0D2F-46C3FE0C5F37}"/>
              </a:ext>
            </a:extLst>
          </p:cNvPr>
          <p:cNvSpPr txBox="1"/>
          <p:nvPr/>
        </p:nvSpPr>
        <p:spPr>
          <a:xfrm>
            <a:off x="217818" y="1947839"/>
            <a:ext cx="5387115" cy="3539430"/>
          </a:xfrm>
          <a:prstGeom prst="rect">
            <a:avLst/>
          </a:prstGeom>
          <a:solidFill>
            <a:srgbClr val="011627"/>
          </a:solidFill>
          <a:ln w="76200">
            <a:noFill/>
          </a:ln>
        </p:spPr>
        <p:txBody>
          <a:bodyPr wrap="square" rtlCol="0">
            <a:spAutoFit/>
          </a:bodyPr>
          <a:lstStyle/>
          <a:p>
            <a:r>
              <a:rPr lang="de-DE" sz="3200" dirty="0"/>
              <a:t>Ein Lern-Text stellt keine personenbezogenen Daten dar. </a:t>
            </a:r>
          </a:p>
          <a:p>
            <a:endParaRPr lang="de-DE" sz="3200" dirty="0"/>
          </a:p>
          <a:p>
            <a:r>
              <a:rPr lang="en-DE" sz="3200" dirty="0"/>
              <a:t>💡</a:t>
            </a:r>
            <a:r>
              <a:rPr lang="de-DE" sz="3200" dirty="0"/>
              <a:t>Aber: Der Test muss den Urheberrechtsbestimmungen entsprechen.</a:t>
            </a:r>
            <a:endParaRPr lang="en-DE" sz="3200" dirty="0"/>
          </a:p>
        </p:txBody>
      </p:sp>
    </p:spTree>
    <p:extLst>
      <p:ext uri="{BB962C8B-B14F-4D97-AF65-F5344CB8AC3E}">
        <p14:creationId xmlns:p14="http://schemas.microsoft.com/office/powerpoint/2010/main" val="10508854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D6DE4AF-56A5-D083-5755-BD625B7766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50D7C14-94CF-E77E-29A9-60E29228EF22}"/>
              </a:ext>
            </a:extLst>
          </p:cNvPr>
          <p:cNvSpPr txBox="1"/>
          <p:nvPr/>
        </p:nvSpPr>
        <p:spPr>
          <a:xfrm>
            <a:off x="217818" y="429263"/>
            <a:ext cx="8986567"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3️⃣</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Ansätze</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kombinieren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D2DE37CA-C446-A831-EB2A-4675D0C1ADCE}"/>
              </a:ext>
            </a:extLst>
          </p:cNvPr>
          <p:cNvSpPr txBox="1"/>
          <p:nvPr/>
        </p:nvSpPr>
        <p:spPr>
          <a:xfrm>
            <a:off x="217818" y="2172885"/>
            <a:ext cx="8986567" cy="3970318"/>
          </a:xfrm>
          <a:prstGeom prst="rect">
            <a:avLst/>
          </a:prstGeom>
          <a:solidFill>
            <a:srgbClr val="011627"/>
          </a:solidFill>
          <a:ln w="76200">
            <a:noFill/>
          </a:ln>
        </p:spPr>
        <p:txBody>
          <a:bodyPr wrap="square" rtlCol="0">
            <a:spAutoFit/>
          </a:bodyPr>
          <a:lstStyle/>
          <a:p>
            <a:pPr marL="342900" indent="-342900">
              <a:buFont typeface="Wingdings" panose="05000000000000000000" pitchFamily="2" charset="2"/>
              <a:buChar char="v"/>
            </a:pPr>
            <a:r>
              <a:rPr lang="de-DE" sz="2800" dirty="0"/>
              <a:t>öffentlich zugängliche Quelle, </a:t>
            </a:r>
          </a:p>
          <a:p>
            <a:pPr marL="342900" indent="-342900">
              <a:buFont typeface="Wingdings" panose="05000000000000000000" pitchFamily="2" charset="2"/>
              <a:buChar char="v"/>
            </a:pPr>
            <a:endParaRPr lang="de-DE" sz="2800" dirty="0"/>
          </a:p>
          <a:p>
            <a:pPr marL="342900" indent="-342900">
              <a:buFont typeface="Wingdings" panose="05000000000000000000" pitchFamily="2" charset="2"/>
              <a:buChar char="v"/>
            </a:pPr>
            <a:r>
              <a:rPr lang="de-DE" sz="2800" dirty="0"/>
              <a:t>Meterialien selbst erstellen, mit eigenen Worten umschreiben,</a:t>
            </a:r>
          </a:p>
          <a:p>
            <a:pPr marL="342900" indent="-342900">
              <a:buFont typeface="Wingdings" panose="05000000000000000000" pitchFamily="2" charset="2"/>
              <a:buChar char="v"/>
            </a:pPr>
            <a:endParaRPr lang="de-DE" sz="2800" dirty="0"/>
          </a:p>
          <a:p>
            <a:pPr marL="342900" indent="-342900">
              <a:buFont typeface="Wingdings" panose="05000000000000000000" pitchFamily="2" charset="2"/>
              <a:buChar char="v"/>
            </a:pPr>
            <a:r>
              <a:rPr lang="de-DE" sz="2800" dirty="0"/>
              <a:t>als Originalzitate einfügen. </a:t>
            </a:r>
          </a:p>
          <a:p>
            <a:pPr marL="342900" indent="-342900">
              <a:buFont typeface="Wingdings" panose="05000000000000000000" pitchFamily="2" charset="2"/>
              <a:buChar char="v"/>
            </a:pPr>
            <a:endParaRPr lang="de-DE" sz="2800" dirty="0"/>
          </a:p>
          <a:p>
            <a:r>
              <a:rPr lang="en-DE" sz="2800" dirty="0"/>
              <a:t>💡 </a:t>
            </a:r>
            <a:r>
              <a:rPr lang="de-DE" sz="2800" dirty="0"/>
              <a:t>Verbreiten über geschlossene Systeme wie Moodle oder über eine passwortgeschützte Seite.</a:t>
            </a:r>
            <a:endParaRPr lang="en-DE" sz="4000" dirty="0"/>
          </a:p>
        </p:txBody>
      </p:sp>
    </p:spTree>
    <p:extLst>
      <p:ext uri="{BB962C8B-B14F-4D97-AF65-F5344CB8AC3E}">
        <p14:creationId xmlns:p14="http://schemas.microsoft.com/office/powerpoint/2010/main" val="188379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CA32A1D-E129-AACB-96C0-D6110557B1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3E60AB-249C-3B45-1B6E-3537A559E72B}"/>
              </a:ext>
            </a:extLst>
          </p:cNvPr>
          <p:cNvSpPr txBox="1"/>
          <p:nvPr/>
        </p:nvSpPr>
        <p:spPr>
          <a:xfrm>
            <a:off x="8339387" y="6389273"/>
            <a:ext cx="3725122" cy="400110"/>
          </a:xfrm>
          <a:prstGeom prst="rect">
            <a:avLst/>
          </a:prstGeom>
          <a:noFill/>
        </p:spPr>
        <p:txBody>
          <a:bodyPr wrap="none" rtlCol="0">
            <a:spAutoFit/>
          </a:bodyPr>
          <a:lstStyle/>
          <a:p>
            <a:r>
              <a:rPr lang="en-GB" sz="2000" b="1" dirty="0">
                <a:effectLst>
                  <a:outerShdw blurRad="38100" dist="38100" dir="2700000" algn="tl">
                    <a:srgbClr val="000000">
                      <a:alpha val="43137"/>
                    </a:srgbClr>
                  </a:outerShdw>
                </a:effectLst>
              </a:rPr>
              <a:t>Mein Weg </a:t>
            </a:r>
            <a:r>
              <a:rPr lang="en-GB" sz="2000" b="1" dirty="0" err="1">
                <a:effectLst>
                  <a:outerShdw blurRad="38100" dist="38100" dir="2700000" algn="tl">
                    <a:srgbClr val="000000">
                      <a:alpha val="43137"/>
                    </a:srgbClr>
                  </a:outerShdw>
                </a:effectLst>
              </a:rPr>
              <a:t>zur</a:t>
            </a:r>
            <a:r>
              <a:rPr lang="en-GB" sz="2000" b="1" dirty="0">
                <a:effectLst>
                  <a:outerShdw blurRad="38100" dist="38100" dir="2700000" algn="tl">
                    <a:srgbClr val="000000">
                      <a:alpha val="43137"/>
                    </a:srgbClr>
                  </a:outerShdw>
                </a:effectLst>
              </a:rPr>
              <a:t> </a:t>
            </a:r>
            <a:r>
              <a:rPr lang="en-GB" sz="2000" b="1" dirty="0" err="1">
                <a:effectLst>
                  <a:outerShdw blurRad="38100" dist="38100" dir="2700000" algn="tl">
                    <a:srgbClr val="000000">
                      <a:alpha val="43137"/>
                    </a:srgbClr>
                  </a:outerShdw>
                </a:effectLst>
              </a:rPr>
              <a:t>Automatisierung</a:t>
            </a:r>
            <a:endParaRPr lang="en-DE" b="1" dirty="0">
              <a:effectLst>
                <a:outerShdw blurRad="38100" dist="38100" dir="2700000" algn="tl">
                  <a:srgbClr val="000000">
                    <a:alpha val="43137"/>
                  </a:srgbClr>
                </a:outerShdw>
              </a:effectLst>
            </a:endParaRPr>
          </a:p>
        </p:txBody>
      </p:sp>
      <p:pic>
        <p:nvPicPr>
          <p:cNvPr id="4" name="Picture 3" descr="A person playing a guitar&#10;&#10;AI-generated content may be incorrect.">
            <a:extLst>
              <a:ext uri="{FF2B5EF4-FFF2-40B4-BE49-F238E27FC236}">
                <a16:creationId xmlns:a16="http://schemas.microsoft.com/office/drawing/2014/main" id="{249CC068-0260-9A1E-9EF8-DBFE2627C61F}"/>
              </a:ext>
            </a:extLst>
          </p:cNvPr>
          <p:cNvPicPr>
            <a:picLocks noChangeAspect="1"/>
          </p:cNvPicPr>
          <p:nvPr/>
        </p:nvPicPr>
        <p:blipFill>
          <a:blip r:embed="rId3">
            <a:extLst>
              <a:ext uri="{28A0092B-C50C-407E-A947-70E740481C1C}">
                <a14:useLocalDpi xmlns:a14="http://schemas.microsoft.com/office/drawing/2010/main" val="0"/>
              </a:ext>
            </a:extLst>
          </a:blip>
          <a:srcRect t="12896" b="15323"/>
          <a:stretch>
            <a:fillRect/>
          </a:stretch>
        </p:blipFill>
        <p:spPr>
          <a:xfrm>
            <a:off x="127491" y="1110343"/>
            <a:ext cx="5904343" cy="4238171"/>
          </a:xfrm>
          <a:prstGeom prst="rect">
            <a:avLst/>
          </a:prstGeom>
          <a:solidFill>
            <a:srgbClr val="FFFFFF">
              <a:shade val="85000"/>
            </a:srgbClr>
          </a:solidFill>
          <a:ln w="190500" cap="sq">
            <a:solidFill>
              <a:schemeClr val="bg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A person in a suit&#10;&#10;AI-generated content may be incorrect.">
            <a:extLst>
              <a:ext uri="{FF2B5EF4-FFF2-40B4-BE49-F238E27FC236}">
                <a16:creationId xmlns:a16="http://schemas.microsoft.com/office/drawing/2014/main" id="{88BD05AE-DE48-B8CD-5B93-504CB99D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692" y="348915"/>
            <a:ext cx="5728817" cy="5728817"/>
          </a:xfrm>
          <a:prstGeom prst="ellipse">
            <a:avLst/>
          </a:prstGeom>
          <a:ln>
            <a:noFill/>
          </a:ln>
          <a:effectLst>
            <a:softEdge rad="112500"/>
          </a:effectLst>
        </p:spPr>
      </p:pic>
    </p:spTree>
    <p:extLst>
      <p:ext uri="{BB962C8B-B14F-4D97-AF65-F5344CB8AC3E}">
        <p14:creationId xmlns:p14="http://schemas.microsoft.com/office/powerpoint/2010/main" val="1912877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20E882B-8AD1-8400-3DE1-F9997D7EB88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EDB3AD-DE98-896B-5590-38D8E0277A9B}"/>
              </a:ext>
            </a:extLst>
          </p:cNvPr>
          <p:cNvSpPr txBox="1"/>
          <p:nvPr/>
        </p:nvSpPr>
        <p:spPr>
          <a:xfrm>
            <a:off x="1770931" y="2647530"/>
            <a:ext cx="8650137" cy="1361911"/>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nSpc>
                <a:spcPct val="150000"/>
              </a:lnSpc>
            </a:pP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4️⃣Das Tool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auswählen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156891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5AE05C5-25C9-309A-67AC-73783F9B38F8}"/>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E6F1A2F-9015-F82A-8058-FFA9085529FB}"/>
              </a:ext>
            </a:extLst>
          </p:cNvPr>
          <p:cNvGraphicFramePr>
            <a:graphicFrameLocks noGrp="1"/>
          </p:cNvGraphicFramePr>
          <p:nvPr/>
        </p:nvGraphicFramePr>
        <p:xfrm>
          <a:off x="145143" y="0"/>
          <a:ext cx="11952515" cy="6959472"/>
        </p:xfrm>
        <a:graphic>
          <a:graphicData uri="http://schemas.openxmlformats.org/drawingml/2006/table">
            <a:tbl>
              <a:tblPr firstRow="1" bandRow="1">
                <a:tableStyleId>{68D230F3-CF80-4859-8CE7-A43EE81993B5}</a:tableStyleId>
              </a:tblPr>
              <a:tblGrid>
                <a:gridCol w="3153197">
                  <a:extLst>
                    <a:ext uri="{9D8B030D-6E8A-4147-A177-3AD203B41FA5}">
                      <a16:colId xmlns:a16="http://schemas.microsoft.com/office/drawing/2014/main" val="1439252525"/>
                    </a:ext>
                  </a:extLst>
                </a:gridCol>
                <a:gridCol w="3956513">
                  <a:extLst>
                    <a:ext uri="{9D8B030D-6E8A-4147-A177-3AD203B41FA5}">
                      <a16:colId xmlns:a16="http://schemas.microsoft.com/office/drawing/2014/main" val="1044107947"/>
                    </a:ext>
                  </a:extLst>
                </a:gridCol>
                <a:gridCol w="4842805">
                  <a:extLst>
                    <a:ext uri="{9D8B030D-6E8A-4147-A177-3AD203B41FA5}">
                      <a16:colId xmlns:a16="http://schemas.microsoft.com/office/drawing/2014/main" val="3777997429"/>
                    </a:ext>
                  </a:extLst>
                </a:gridCol>
              </a:tblGrid>
              <a:tr h="1394908">
                <a:tc>
                  <a:txBody>
                    <a:bodyPr/>
                    <a:lstStyle/>
                    <a:p>
                      <a:pPr algn="ctr"/>
                      <a:r>
                        <a:rPr lang="en-GB" sz="2800" dirty="0" err="1"/>
                        <a:t>Komplexität</a:t>
                      </a:r>
                      <a:r>
                        <a:rPr lang="en-GB" sz="2800" dirty="0"/>
                        <a:t> / </a:t>
                      </a:r>
                      <a:r>
                        <a:rPr lang="en-GB" sz="2800" dirty="0" err="1"/>
                        <a:t>Daten-empfindlichkeit</a:t>
                      </a:r>
                      <a:endParaRPr lang="en-DE" sz="2800" dirty="0"/>
                    </a:p>
                  </a:txBody>
                  <a:tcPr/>
                </a:tc>
                <a:tc>
                  <a:txBody>
                    <a:bodyPr/>
                    <a:lstStyle/>
                    <a:p>
                      <a:pPr algn="ctr"/>
                      <a:endParaRPr lang="de-DE" sz="2800" dirty="0"/>
                    </a:p>
                    <a:p>
                      <a:pPr algn="ctr"/>
                      <a:r>
                        <a:rPr lang="de-DE" sz="2800" dirty="0"/>
                        <a:t>Geringe Empfindlichkeit</a:t>
                      </a:r>
                    </a:p>
                  </a:txBody>
                  <a:tcPr/>
                </a:tc>
                <a:tc>
                  <a:txBody>
                    <a:bodyPr/>
                    <a:lstStyle/>
                    <a:p>
                      <a:pPr algn="ctr"/>
                      <a:endParaRPr lang="de-DE" sz="2800" dirty="0"/>
                    </a:p>
                    <a:p>
                      <a:pPr algn="ctr"/>
                      <a:r>
                        <a:rPr lang="de-DE" sz="2800" dirty="0"/>
                        <a:t>Mittlere bis hohe Sensibilität</a:t>
                      </a:r>
                    </a:p>
                    <a:p>
                      <a:pPr algn="ctr"/>
                      <a:endParaRPr lang="en-DE" sz="1600" dirty="0"/>
                    </a:p>
                  </a:txBody>
                  <a:tcPr/>
                </a:tc>
                <a:extLst>
                  <a:ext uri="{0D108BD9-81ED-4DB2-BD59-A6C34878D82A}">
                    <a16:rowId xmlns:a16="http://schemas.microsoft.com/office/drawing/2014/main" val="2106127611"/>
                  </a:ext>
                </a:extLst>
              </a:tr>
              <a:tr h="2123790">
                <a:tc>
                  <a:txBody>
                    <a:bodyPr/>
                    <a:lstStyle/>
                    <a:p>
                      <a:pPr algn="ctr"/>
                      <a:endParaRPr lang="de-DE" sz="1600" b="1" dirty="0"/>
                    </a:p>
                    <a:p>
                      <a:pPr algn="ctr"/>
                      <a:r>
                        <a:rPr lang="de-DE" sz="3600" b="1" dirty="0"/>
                        <a:t>Geringe Komplexität</a:t>
                      </a:r>
                      <a:endParaRPr lang="en-DE" sz="3600" b="1" dirty="0"/>
                    </a:p>
                  </a:txBody>
                  <a:tcPr/>
                </a:tc>
                <a:tc>
                  <a:txBody>
                    <a:bodyPr/>
                    <a:lstStyle/>
                    <a:p>
                      <a:pPr algn="ctr"/>
                      <a:endParaRPr lang="en-GB" sz="2000" b="1" dirty="0">
                        <a:solidFill>
                          <a:schemeClr val="tx1"/>
                        </a:solidFill>
                      </a:endParaRPr>
                    </a:p>
                    <a:p>
                      <a:pPr algn="ctr"/>
                      <a:r>
                        <a:rPr lang="en-GB" sz="2000" b="0" dirty="0" err="1">
                          <a:solidFill>
                            <a:schemeClr val="tx1"/>
                          </a:solidFill>
                        </a:rPr>
                        <a:t>Bolt.new</a:t>
                      </a:r>
                      <a:r>
                        <a:rPr lang="en-GB" sz="2000" b="0" dirty="0">
                          <a:solidFill>
                            <a:schemeClr val="tx1"/>
                          </a:solidFill>
                        </a:rPr>
                        <a:t>, Lovable, v0, </a:t>
                      </a:r>
                      <a:r>
                        <a:rPr lang="en-GB" sz="2000" b="0" dirty="0" err="1">
                          <a:solidFill>
                            <a:schemeClr val="tx1"/>
                          </a:solidFill>
                        </a:rPr>
                        <a:t>Replit</a:t>
                      </a:r>
                      <a:r>
                        <a:rPr lang="en-GB" sz="2000" b="0" dirty="0">
                          <a:solidFill>
                            <a:schemeClr val="tx1"/>
                          </a:solidFill>
                        </a:rPr>
                        <a:t>, Google AI studio apps</a:t>
                      </a:r>
                    </a:p>
                    <a:p>
                      <a:pPr algn="ctr"/>
                      <a:endParaRPr lang="en-GB" sz="2000" b="0" dirty="0">
                        <a:solidFill>
                          <a:schemeClr val="tx1"/>
                        </a:solidFill>
                      </a:endParaRPr>
                    </a:p>
                    <a:p>
                      <a:pPr algn="ctr"/>
                      <a:r>
                        <a:rPr lang="de-DE" sz="2000" b="0" dirty="0">
                          <a:solidFill>
                            <a:schemeClr val="tx1"/>
                          </a:solidFill>
                        </a:rPr>
                        <a:t>für einfache UI + funktionierenden Code und Demos</a:t>
                      </a:r>
                      <a:endParaRPr lang="en-DE" sz="2000" b="0" dirty="0">
                        <a:solidFill>
                          <a:schemeClr val="tx1"/>
                        </a:solidFill>
                      </a:endParaRPr>
                    </a:p>
                  </a:txBody>
                  <a:tcPr/>
                </a:tc>
                <a:tc>
                  <a:txBody>
                    <a:bodyPr/>
                    <a:lstStyle/>
                    <a:p>
                      <a:pPr algn="ctr"/>
                      <a:endParaRPr lang="de-DE" sz="2000" b="1" dirty="0"/>
                    </a:p>
                    <a:p>
                      <a:pPr algn="ctr"/>
                      <a:r>
                        <a:rPr lang="de-DE" sz="2000" b="0" dirty="0"/>
                        <a:t>Cursor (lokal) oder Claude Code in einem lokalen Repository;</a:t>
                      </a:r>
                    </a:p>
                    <a:p>
                      <a:pPr algn="ctr"/>
                      <a:endParaRPr lang="de-DE" sz="2000" b="0" dirty="0"/>
                    </a:p>
                    <a:p>
                      <a:pPr algn="ctr"/>
                      <a:r>
                        <a:rPr lang="de-DE" sz="2000" b="0" dirty="0"/>
                        <a:t> Füge niemals echte Studentendaten in Chat-Prompts ein.</a:t>
                      </a:r>
                      <a:endParaRPr lang="en-DE" sz="2000" b="0" dirty="0"/>
                    </a:p>
                  </a:txBody>
                  <a:tcPr/>
                </a:tc>
                <a:extLst>
                  <a:ext uri="{0D108BD9-81ED-4DB2-BD59-A6C34878D82A}">
                    <a16:rowId xmlns:a16="http://schemas.microsoft.com/office/drawing/2014/main" val="2632914013"/>
                  </a:ext>
                </a:extLst>
              </a:tr>
              <a:tr h="3440774">
                <a:tc>
                  <a:txBody>
                    <a:bodyPr/>
                    <a:lstStyle/>
                    <a:p>
                      <a:pPr algn="ctr"/>
                      <a:endParaRPr lang="de-DE" sz="1600" b="1" dirty="0"/>
                    </a:p>
                    <a:p>
                      <a:pPr algn="ctr"/>
                      <a:r>
                        <a:rPr lang="de-DE" sz="3600" b="1" dirty="0"/>
                        <a:t>Hohe Komplexität</a:t>
                      </a:r>
                      <a:endParaRPr lang="en-DE" sz="3600" b="1" dirty="0"/>
                    </a:p>
                  </a:txBody>
                  <a:tcPr/>
                </a:tc>
                <a:tc>
                  <a:txBody>
                    <a:bodyPr/>
                    <a:lstStyle/>
                    <a:p>
                      <a:pPr algn="ctr"/>
                      <a:endParaRPr lang="en-GB" sz="2000" dirty="0"/>
                    </a:p>
                    <a:p>
                      <a:pPr algn="ctr"/>
                      <a:r>
                        <a:rPr lang="en-GB" sz="2000" dirty="0"/>
                        <a:t>Lovable / </a:t>
                      </a:r>
                      <a:r>
                        <a:rPr lang="en-GB" sz="2000" dirty="0" err="1"/>
                        <a:t>Bolt.new</a:t>
                      </a:r>
                      <a:r>
                        <a:rPr lang="en-GB" sz="2000" dirty="0"/>
                        <a:t> für „prompt → full‑stack”-</a:t>
                      </a:r>
                      <a:r>
                        <a:rPr lang="en-GB" sz="2000" dirty="0" err="1"/>
                        <a:t>Prototypen</a:t>
                      </a:r>
                      <a:r>
                        <a:rPr lang="en-GB" sz="2000" dirty="0"/>
                        <a:t>;</a:t>
                      </a:r>
                    </a:p>
                    <a:p>
                      <a:pPr algn="ctr"/>
                      <a:endParaRPr lang="en-GB" sz="2000" dirty="0"/>
                    </a:p>
                    <a:p>
                      <a:pPr algn="ctr"/>
                      <a:r>
                        <a:rPr lang="en-GB" sz="2000" dirty="0"/>
                        <a:t> Cursor/Claude Code für Refactors, Tests und Code-Reviews </a:t>
                      </a:r>
                      <a:r>
                        <a:rPr lang="en-GB" sz="2000" dirty="0" err="1"/>
                        <a:t>hinzufügen</a:t>
                      </a:r>
                      <a:endParaRPr lang="en-DE" sz="2000" dirty="0"/>
                    </a:p>
                  </a:txBody>
                  <a:tcPr/>
                </a:tc>
                <a:tc>
                  <a:txBody>
                    <a:bodyPr/>
                    <a:lstStyle/>
                    <a:p>
                      <a:pPr algn="ctr"/>
                      <a:endParaRPr lang="en-GB" sz="2000" dirty="0"/>
                    </a:p>
                    <a:p>
                      <a:pPr algn="ctr"/>
                      <a:r>
                        <a:rPr lang="en-GB" sz="2000" dirty="0" err="1"/>
                        <a:t>Lokale</a:t>
                      </a:r>
                      <a:r>
                        <a:rPr lang="en-GB" sz="2000" dirty="0"/>
                        <a:t> Tools (Cursor/Claude Code/Windsurf), Backend + DB auf </a:t>
                      </a:r>
                      <a:r>
                        <a:rPr lang="en-GB" sz="2000" dirty="0" err="1"/>
                        <a:t>schulkontrollierter</a:t>
                      </a:r>
                      <a:r>
                        <a:rPr lang="en-GB" sz="2000" dirty="0"/>
                        <a:t> </a:t>
                      </a:r>
                      <a:r>
                        <a:rPr lang="en-GB" sz="2000" dirty="0" err="1"/>
                        <a:t>Infrastruktur</a:t>
                      </a:r>
                      <a:r>
                        <a:rPr lang="en-GB" sz="2000" dirty="0"/>
                        <a:t>;</a:t>
                      </a:r>
                    </a:p>
                    <a:p>
                      <a:pPr algn="ctr"/>
                      <a:endParaRPr lang="en-GB" sz="2000" dirty="0"/>
                    </a:p>
                    <a:p>
                      <a:pPr algn="ctr"/>
                      <a:r>
                        <a:rPr lang="en-GB" sz="2000" dirty="0"/>
                        <a:t>Hybrid: Cloud-Builders </a:t>
                      </a:r>
                      <a:r>
                        <a:rPr lang="en-GB" sz="2000" dirty="0" err="1"/>
                        <a:t>zum</a:t>
                      </a:r>
                      <a:r>
                        <a:rPr lang="en-GB" sz="2000" dirty="0"/>
                        <a:t> Aufbau der UI </a:t>
                      </a:r>
                      <a:r>
                        <a:rPr lang="en-GB" sz="2000" dirty="0" err="1"/>
                        <a:t>mit</a:t>
                      </a:r>
                      <a:r>
                        <a:rPr lang="en-GB" sz="2000" dirty="0"/>
                        <a:t> </a:t>
                      </a:r>
                      <a:r>
                        <a:rPr lang="en-GB" sz="2000" dirty="0" err="1"/>
                        <a:t>synthetischen</a:t>
                      </a:r>
                      <a:r>
                        <a:rPr lang="en-GB" sz="2000" dirty="0"/>
                        <a:t> </a:t>
                      </a:r>
                      <a:r>
                        <a:rPr lang="en-GB" sz="2000" dirty="0" err="1"/>
                        <a:t>Daten</a:t>
                      </a:r>
                      <a:r>
                        <a:rPr lang="en-GB" sz="2000" dirty="0"/>
                        <a:t>, </a:t>
                      </a:r>
                      <a:r>
                        <a:rPr lang="en-GB" sz="2000" dirty="0" err="1"/>
                        <a:t>anschließend</a:t>
                      </a:r>
                      <a:r>
                        <a:rPr lang="en-GB" sz="2000" dirty="0"/>
                        <a:t> Export und </a:t>
                      </a:r>
                      <a:r>
                        <a:rPr lang="en-GB" sz="2000" dirty="0" err="1"/>
                        <a:t>Selbsthosting</a:t>
                      </a:r>
                      <a:r>
                        <a:rPr lang="en-GB" sz="2000" dirty="0"/>
                        <a:t>.</a:t>
                      </a:r>
                      <a:endParaRPr lang="en-DE" sz="2000" dirty="0"/>
                    </a:p>
                  </a:txBody>
                  <a:tcPr/>
                </a:tc>
                <a:extLst>
                  <a:ext uri="{0D108BD9-81ED-4DB2-BD59-A6C34878D82A}">
                    <a16:rowId xmlns:a16="http://schemas.microsoft.com/office/drawing/2014/main" val="3953335687"/>
                  </a:ext>
                </a:extLst>
              </a:tr>
            </a:tbl>
          </a:graphicData>
        </a:graphic>
      </p:graphicFrame>
    </p:spTree>
    <p:extLst>
      <p:ext uri="{BB962C8B-B14F-4D97-AF65-F5344CB8AC3E}">
        <p14:creationId xmlns:p14="http://schemas.microsoft.com/office/powerpoint/2010/main" val="3556787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DFA5912C-F025-9A7A-6F6C-C6872BAB514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D6577B-0A53-1083-65F4-592845101881}"/>
              </a:ext>
            </a:extLst>
          </p:cNvPr>
          <p:cNvSpPr txBox="1"/>
          <p:nvPr/>
        </p:nvSpPr>
        <p:spPr>
          <a:xfrm>
            <a:off x="217818" y="429263"/>
            <a:ext cx="1162912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5️⃣Prompts für die KI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verfassen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64E7C1DA-00D4-2CA8-3A7F-B2CCF0089CA4}"/>
              </a:ext>
            </a:extLst>
          </p:cNvPr>
          <p:cNvSpPr txBox="1"/>
          <p:nvPr/>
        </p:nvSpPr>
        <p:spPr>
          <a:xfrm>
            <a:off x="648080" y="3043066"/>
            <a:ext cx="4343581"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Iterativer</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Ansatz</a:t>
            </a:r>
          </a:p>
        </p:txBody>
      </p:sp>
      <p:sp>
        <p:nvSpPr>
          <p:cNvPr id="5" name="TextBox 4">
            <a:extLst>
              <a:ext uri="{FF2B5EF4-FFF2-40B4-BE49-F238E27FC236}">
                <a16:creationId xmlns:a16="http://schemas.microsoft.com/office/drawing/2014/main" id="{0D80DFCE-3C46-ED21-8EA5-4A8D64CB6954}"/>
              </a:ext>
            </a:extLst>
          </p:cNvPr>
          <p:cNvSpPr txBox="1"/>
          <p:nvPr/>
        </p:nvSpPr>
        <p:spPr>
          <a:xfrm>
            <a:off x="7376466" y="3043066"/>
            <a:ext cx="4523355"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Detalierter</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Ansatz</a:t>
            </a:r>
          </a:p>
        </p:txBody>
      </p:sp>
      <p:sp>
        <p:nvSpPr>
          <p:cNvPr id="6" name="Arrow: Striped Right 5">
            <a:extLst>
              <a:ext uri="{FF2B5EF4-FFF2-40B4-BE49-F238E27FC236}">
                <a16:creationId xmlns:a16="http://schemas.microsoft.com/office/drawing/2014/main" id="{818AE0DD-D7C8-E0BE-D161-F0AA1234E18D}"/>
              </a:ext>
            </a:extLst>
          </p:cNvPr>
          <p:cNvSpPr/>
          <p:nvPr/>
        </p:nvSpPr>
        <p:spPr>
          <a:xfrm rot="7344274">
            <a:off x="3102890" y="1879088"/>
            <a:ext cx="1196104"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Arrow: Striped Right 6">
            <a:extLst>
              <a:ext uri="{FF2B5EF4-FFF2-40B4-BE49-F238E27FC236}">
                <a16:creationId xmlns:a16="http://schemas.microsoft.com/office/drawing/2014/main" id="{D496CD96-F6F6-9C28-C198-51A8B38FBFC3}"/>
              </a:ext>
            </a:extLst>
          </p:cNvPr>
          <p:cNvSpPr/>
          <p:nvPr/>
        </p:nvSpPr>
        <p:spPr>
          <a:xfrm rot="3445777">
            <a:off x="7560668" y="1897617"/>
            <a:ext cx="1154710"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547035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6BD837D-ED10-D173-E8EB-C74A7E6EB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15F019-6572-A1AA-B1DE-8EF91E0BD624}"/>
              </a:ext>
            </a:extLst>
          </p:cNvPr>
          <p:cNvSpPr txBox="1"/>
          <p:nvPr/>
        </p:nvSpPr>
        <p:spPr>
          <a:xfrm>
            <a:off x="343816" y="519491"/>
            <a:ext cx="10603583"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Beipiel 1.Zufallsgenerator</a:t>
            </a:r>
            <a:endPar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7494A0E7-3223-0695-9A1A-F16C89660378}"/>
              </a:ext>
            </a:extLst>
          </p:cNvPr>
          <p:cNvSpPr txBox="1"/>
          <p:nvPr/>
        </p:nvSpPr>
        <p:spPr>
          <a:xfrm>
            <a:off x="343816" y="3290500"/>
            <a:ext cx="11759437" cy="923330"/>
          </a:xfrm>
          <a:prstGeom prst="rect">
            <a:avLst/>
          </a:prstGeom>
          <a:solidFill>
            <a:srgbClr val="011627"/>
          </a:solidFill>
          <a:effectLst>
            <a:glow rad="228600">
              <a:srgbClr val="22154F">
                <a:alpha val="40000"/>
              </a:srgbClr>
            </a:glo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Aptos Mono" panose="020B0009020202020204" pitchFamily="49" charset="0"/>
                <a:ea typeface="+mn-ea"/>
                <a:cs typeface="+mn-cs"/>
              </a:rPr>
              <a:t>https://shorturl.at/ZRUmf</a:t>
            </a:r>
            <a:endParaRPr kumimoji="0" lang="en-DE" sz="5400" b="0" i="0" u="none" strike="noStrike" kern="1200" cap="none" spc="0" normalizeH="0" baseline="0" noProof="0" dirty="0">
              <a:ln>
                <a:noFill/>
              </a:ln>
              <a:solidFill>
                <a:prstClr val="white"/>
              </a:solidFill>
              <a:effectLst/>
              <a:uLnTx/>
              <a:uFillTx/>
              <a:latin typeface="Aptos Mono" panose="020B0009020202020204" pitchFamily="49" charset="0"/>
              <a:ea typeface="+mn-ea"/>
              <a:cs typeface="+mn-cs"/>
            </a:endParaRPr>
          </a:p>
        </p:txBody>
      </p:sp>
      <p:sp>
        <p:nvSpPr>
          <p:cNvPr id="6" name="Rectangle: Rounded Corners 5">
            <a:extLst>
              <a:ext uri="{FF2B5EF4-FFF2-40B4-BE49-F238E27FC236}">
                <a16:creationId xmlns:a16="http://schemas.microsoft.com/office/drawing/2014/main" id="{26FC5239-0718-9B85-A040-213430150E6A}"/>
              </a:ext>
            </a:extLst>
          </p:cNvPr>
          <p:cNvSpPr/>
          <p:nvPr/>
        </p:nvSpPr>
        <p:spPr>
          <a:xfrm>
            <a:off x="343816" y="1902297"/>
            <a:ext cx="4753117" cy="1146037"/>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Datei mit dem Bespiel in Google Drive:</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F83139F7-62E4-8A90-416D-0A40B0E4A2AD}"/>
              </a:ext>
            </a:extLst>
          </p:cNvPr>
          <p:cNvSpPr/>
          <p:nvPr/>
        </p:nvSpPr>
        <p:spPr>
          <a:xfrm>
            <a:off x="8122431" y="4344582"/>
            <a:ext cx="3962401"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Google AI Studio:</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4EBC7DA6-E3CD-EFF5-225A-01B2CE37DF0C}"/>
              </a:ext>
            </a:extLst>
          </p:cNvPr>
          <p:cNvSpPr txBox="1"/>
          <p:nvPr/>
        </p:nvSpPr>
        <p:spPr>
          <a:xfrm>
            <a:off x="343816" y="5369011"/>
            <a:ext cx="11759437" cy="923330"/>
          </a:xfrm>
          <a:prstGeom prst="rect">
            <a:avLst/>
          </a:prstGeom>
          <a:solidFill>
            <a:srgbClr val="011627"/>
          </a:solidFill>
          <a:effectLst>
            <a:glow rad="228600">
              <a:srgbClr val="22154F">
                <a:alpha val="40000"/>
              </a:srgbClr>
            </a:glow>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Mono" panose="020B0009020202020204" pitchFamily="49" charset="0"/>
                <a:ea typeface="Sans Serif Collection" panose="020B0502040504020204" pitchFamily="34" charset="0"/>
                <a:cs typeface="Sans Serif Collection" panose="020B0502040504020204" pitchFamily="34" charset="0"/>
              </a:rPr>
              <a:t>https://aistudio.google.com</a:t>
            </a:r>
            <a:endParaRPr kumimoji="0" lang="en-DE" sz="5400" b="0" i="0" u="none" strike="noStrike" kern="1200" cap="none" spc="0" normalizeH="0" baseline="0" noProof="0" dirty="0">
              <a:ln>
                <a:noFill/>
              </a:ln>
              <a:solidFill>
                <a:prstClr val="white"/>
              </a:solidFill>
              <a:effectLst/>
              <a:uLnTx/>
              <a:uFillTx/>
              <a:latin typeface="Aptos Mono" panose="020B0009020202020204" pitchFamily="49" charset="0"/>
              <a:ea typeface="+mn-ea"/>
              <a:cs typeface="+mn-cs"/>
            </a:endParaRPr>
          </a:p>
        </p:txBody>
      </p:sp>
    </p:spTree>
    <p:extLst>
      <p:ext uri="{BB962C8B-B14F-4D97-AF65-F5344CB8AC3E}">
        <p14:creationId xmlns:p14="http://schemas.microsoft.com/office/powerpoint/2010/main" val="3832330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61A387D-503C-00A0-07A3-6367283BE2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025E60-8174-5E62-3EF5-64C2FD663CFF}"/>
              </a:ext>
            </a:extLst>
          </p:cNvPr>
          <p:cNvSpPr txBox="1"/>
          <p:nvPr/>
        </p:nvSpPr>
        <p:spPr>
          <a:xfrm>
            <a:off x="217818" y="429263"/>
            <a:ext cx="11629126"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5️⃣Prompts für die KI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verfassen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2" name="TextBox 1">
            <a:extLst>
              <a:ext uri="{FF2B5EF4-FFF2-40B4-BE49-F238E27FC236}">
                <a16:creationId xmlns:a16="http://schemas.microsoft.com/office/drawing/2014/main" id="{FDC9619F-B630-5E54-8B14-AF730F6F10FF}"/>
              </a:ext>
            </a:extLst>
          </p:cNvPr>
          <p:cNvSpPr txBox="1"/>
          <p:nvPr/>
        </p:nvSpPr>
        <p:spPr>
          <a:xfrm>
            <a:off x="648080" y="3043066"/>
            <a:ext cx="4343581" cy="1938992"/>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algn="ct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Iterativer</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Ansatz</a:t>
            </a:r>
          </a:p>
        </p:txBody>
      </p:sp>
      <p:sp>
        <p:nvSpPr>
          <p:cNvPr id="6" name="Arrow: Striped Right 5">
            <a:extLst>
              <a:ext uri="{FF2B5EF4-FFF2-40B4-BE49-F238E27FC236}">
                <a16:creationId xmlns:a16="http://schemas.microsoft.com/office/drawing/2014/main" id="{9FA339BA-529D-3DD0-7F7B-3C08EE3917C6}"/>
              </a:ext>
            </a:extLst>
          </p:cNvPr>
          <p:cNvSpPr/>
          <p:nvPr/>
        </p:nvSpPr>
        <p:spPr>
          <a:xfrm rot="20450994">
            <a:off x="5327722" y="1751739"/>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 name="TextBox 2">
            <a:extLst>
              <a:ext uri="{FF2B5EF4-FFF2-40B4-BE49-F238E27FC236}">
                <a16:creationId xmlns:a16="http://schemas.microsoft.com/office/drawing/2014/main" id="{5AE282B3-173C-8DF1-7831-3525B2D22461}"/>
              </a:ext>
            </a:extLst>
          </p:cNvPr>
          <p:cNvSpPr txBox="1"/>
          <p:nvPr/>
        </p:nvSpPr>
        <p:spPr>
          <a:xfrm>
            <a:off x="6584750" y="1684204"/>
            <a:ext cx="4777515" cy="646331"/>
          </a:xfrm>
          <a:prstGeom prst="rect">
            <a:avLst/>
          </a:prstGeom>
          <a:solidFill>
            <a:srgbClr val="011627"/>
          </a:solidFill>
          <a:ln w="76200">
            <a:noFill/>
          </a:ln>
        </p:spPr>
        <p:txBody>
          <a:bodyPr wrap="square" rtlCol="0">
            <a:spAutoFit/>
          </a:bodyPr>
          <a:lstStyle/>
          <a:p>
            <a:pPr algn="ctr"/>
            <a:r>
              <a:rPr lang="en-GB" sz="3600" dirty="0"/>
              <a:t>Das Ziel</a:t>
            </a:r>
            <a:endParaRPr lang="en-DE" sz="3600" dirty="0"/>
          </a:p>
        </p:txBody>
      </p:sp>
      <p:sp>
        <p:nvSpPr>
          <p:cNvPr id="9" name="TextBox 8">
            <a:extLst>
              <a:ext uri="{FF2B5EF4-FFF2-40B4-BE49-F238E27FC236}">
                <a16:creationId xmlns:a16="http://schemas.microsoft.com/office/drawing/2014/main" id="{247221C7-4E45-B923-BF9A-27CF32724946}"/>
              </a:ext>
            </a:extLst>
          </p:cNvPr>
          <p:cNvSpPr txBox="1"/>
          <p:nvPr/>
        </p:nvSpPr>
        <p:spPr>
          <a:xfrm>
            <a:off x="6584750" y="2448892"/>
            <a:ext cx="4777515" cy="646331"/>
          </a:xfrm>
          <a:prstGeom prst="rect">
            <a:avLst/>
          </a:prstGeom>
          <a:solidFill>
            <a:srgbClr val="011627"/>
          </a:solidFill>
          <a:ln w="76200">
            <a:noFill/>
          </a:ln>
        </p:spPr>
        <p:txBody>
          <a:bodyPr wrap="square" rtlCol="0">
            <a:spAutoFit/>
          </a:bodyPr>
          <a:lstStyle/>
          <a:p>
            <a:pPr algn="ctr"/>
            <a:r>
              <a:rPr lang="en-GB" sz="3600" dirty="0"/>
              <a:t>Die </a:t>
            </a:r>
            <a:r>
              <a:rPr lang="en-GB" sz="3600" dirty="0" err="1"/>
              <a:t>Eingabedaten</a:t>
            </a:r>
            <a:endParaRPr lang="en-DE" sz="3600" dirty="0"/>
          </a:p>
        </p:txBody>
      </p:sp>
      <p:sp>
        <p:nvSpPr>
          <p:cNvPr id="10" name="TextBox 9">
            <a:extLst>
              <a:ext uri="{FF2B5EF4-FFF2-40B4-BE49-F238E27FC236}">
                <a16:creationId xmlns:a16="http://schemas.microsoft.com/office/drawing/2014/main" id="{D9045C73-9BB4-DC8C-899A-8BB702C460E5}"/>
              </a:ext>
            </a:extLst>
          </p:cNvPr>
          <p:cNvSpPr txBox="1"/>
          <p:nvPr/>
        </p:nvSpPr>
        <p:spPr>
          <a:xfrm>
            <a:off x="6584749" y="3224899"/>
            <a:ext cx="4777515" cy="646331"/>
          </a:xfrm>
          <a:prstGeom prst="rect">
            <a:avLst/>
          </a:prstGeom>
          <a:solidFill>
            <a:srgbClr val="011627"/>
          </a:solidFill>
          <a:ln w="76200">
            <a:noFill/>
          </a:ln>
        </p:spPr>
        <p:txBody>
          <a:bodyPr wrap="square" rtlCol="0">
            <a:spAutoFit/>
          </a:bodyPr>
          <a:lstStyle/>
          <a:p>
            <a:pPr algn="ctr"/>
            <a:r>
              <a:rPr lang="en-GB" sz="3600" dirty="0"/>
              <a:t>Das </a:t>
            </a:r>
            <a:r>
              <a:rPr lang="en-GB" sz="3600" dirty="0" err="1"/>
              <a:t>Endergebnis</a:t>
            </a:r>
            <a:endParaRPr lang="en-DE" sz="3600" dirty="0"/>
          </a:p>
        </p:txBody>
      </p:sp>
      <p:sp>
        <p:nvSpPr>
          <p:cNvPr id="11" name="TextBox 10">
            <a:extLst>
              <a:ext uri="{FF2B5EF4-FFF2-40B4-BE49-F238E27FC236}">
                <a16:creationId xmlns:a16="http://schemas.microsoft.com/office/drawing/2014/main" id="{4395DCA6-E720-013B-1EF4-6469F0D9254E}"/>
              </a:ext>
            </a:extLst>
          </p:cNvPr>
          <p:cNvSpPr txBox="1"/>
          <p:nvPr/>
        </p:nvSpPr>
        <p:spPr>
          <a:xfrm>
            <a:off x="6584749" y="4000906"/>
            <a:ext cx="4777515" cy="646331"/>
          </a:xfrm>
          <a:prstGeom prst="rect">
            <a:avLst/>
          </a:prstGeom>
          <a:solidFill>
            <a:srgbClr val="011627"/>
          </a:solidFill>
          <a:ln w="76200">
            <a:noFill/>
          </a:ln>
        </p:spPr>
        <p:txBody>
          <a:bodyPr wrap="square" rtlCol="0">
            <a:spAutoFit/>
          </a:bodyPr>
          <a:lstStyle/>
          <a:p>
            <a:pPr algn="ctr"/>
            <a:r>
              <a:rPr lang="en-GB" sz="3600" dirty="0"/>
              <a:t>Das Design</a:t>
            </a:r>
            <a:endParaRPr lang="en-DE" sz="3600" dirty="0"/>
          </a:p>
        </p:txBody>
      </p:sp>
      <p:sp>
        <p:nvSpPr>
          <p:cNvPr id="12" name="TextBox 11">
            <a:extLst>
              <a:ext uri="{FF2B5EF4-FFF2-40B4-BE49-F238E27FC236}">
                <a16:creationId xmlns:a16="http://schemas.microsoft.com/office/drawing/2014/main" id="{89A594A8-180F-01A2-4F82-0A5D4BF8350D}"/>
              </a:ext>
            </a:extLst>
          </p:cNvPr>
          <p:cNvSpPr txBox="1"/>
          <p:nvPr/>
        </p:nvSpPr>
        <p:spPr>
          <a:xfrm>
            <a:off x="6584749" y="4765594"/>
            <a:ext cx="4777515" cy="646331"/>
          </a:xfrm>
          <a:prstGeom prst="rect">
            <a:avLst/>
          </a:prstGeom>
          <a:solidFill>
            <a:srgbClr val="011627"/>
          </a:solidFill>
          <a:ln w="76200">
            <a:noFill/>
          </a:ln>
        </p:spPr>
        <p:txBody>
          <a:bodyPr wrap="square" rtlCol="0">
            <a:spAutoFit/>
          </a:bodyPr>
          <a:lstStyle/>
          <a:p>
            <a:pPr algn="ctr"/>
            <a:r>
              <a:rPr lang="en-GB" sz="3600" dirty="0"/>
              <a:t>Die </a:t>
            </a:r>
            <a:r>
              <a:rPr lang="en-GB" sz="3600" dirty="0" err="1"/>
              <a:t>Funktionen</a:t>
            </a:r>
            <a:endParaRPr lang="en-DE" sz="3600" dirty="0"/>
          </a:p>
        </p:txBody>
      </p:sp>
      <p:sp>
        <p:nvSpPr>
          <p:cNvPr id="13" name="TextBox 12">
            <a:extLst>
              <a:ext uri="{FF2B5EF4-FFF2-40B4-BE49-F238E27FC236}">
                <a16:creationId xmlns:a16="http://schemas.microsoft.com/office/drawing/2014/main" id="{27585CCA-013A-8D50-6779-311A9B2E408A}"/>
              </a:ext>
            </a:extLst>
          </p:cNvPr>
          <p:cNvSpPr txBox="1"/>
          <p:nvPr/>
        </p:nvSpPr>
        <p:spPr>
          <a:xfrm>
            <a:off x="6584749" y="5530282"/>
            <a:ext cx="4777515" cy="646331"/>
          </a:xfrm>
          <a:prstGeom prst="rect">
            <a:avLst/>
          </a:prstGeom>
          <a:solidFill>
            <a:srgbClr val="011627"/>
          </a:solidFill>
          <a:ln w="76200">
            <a:noFill/>
          </a:ln>
        </p:spPr>
        <p:txBody>
          <a:bodyPr wrap="square" rtlCol="0">
            <a:spAutoFit/>
          </a:bodyPr>
          <a:lstStyle/>
          <a:p>
            <a:pPr algn="ctr"/>
            <a:r>
              <a:rPr lang="en-GB" sz="3600" dirty="0"/>
              <a:t>Das Format</a:t>
            </a:r>
            <a:endParaRPr lang="en-DE" sz="3600" dirty="0"/>
          </a:p>
        </p:txBody>
      </p:sp>
      <p:sp>
        <p:nvSpPr>
          <p:cNvPr id="14" name="Arrow: Striped Right 13">
            <a:extLst>
              <a:ext uri="{FF2B5EF4-FFF2-40B4-BE49-F238E27FC236}">
                <a16:creationId xmlns:a16="http://schemas.microsoft.com/office/drawing/2014/main" id="{7538BD8B-9CED-F69E-990A-860DEF62A281}"/>
              </a:ext>
            </a:extLst>
          </p:cNvPr>
          <p:cNvSpPr/>
          <p:nvPr/>
        </p:nvSpPr>
        <p:spPr>
          <a:xfrm rot="21257298">
            <a:off x="5511832" y="2517090"/>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5" name="Arrow: Striped Right 14">
            <a:extLst>
              <a:ext uri="{FF2B5EF4-FFF2-40B4-BE49-F238E27FC236}">
                <a16:creationId xmlns:a16="http://schemas.microsoft.com/office/drawing/2014/main" id="{EAF9BECE-0955-A8B5-C829-381FF18C6C19}"/>
              </a:ext>
            </a:extLst>
          </p:cNvPr>
          <p:cNvSpPr/>
          <p:nvPr/>
        </p:nvSpPr>
        <p:spPr>
          <a:xfrm>
            <a:off x="5511832" y="3255267"/>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6" name="Arrow: Striped Right 15">
            <a:extLst>
              <a:ext uri="{FF2B5EF4-FFF2-40B4-BE49-F238E27FC236}">
                <a16:creationId xmlns:a16="http://schemas.microsoft.com/office/drawing/2014/main" id="{015EFA96-FAE6-9C45-ABD7-EDC41CA57486}"/>
              </a:ext>
            </a:extLst>
          </p:cNvPr>
          <p:cNvSpPr/>
          <p:nvPr/>
        </p:nvSpPr>
        <p:spPr>
          <a:xfrm>
            <a:off x="5527595" y="3942749"/>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Arrow: Striped Right 16">
            <a:extLst>
              <a:ext uri="{FF2B5EF4-FFF2-40B4-BE49-F238E27FC236}">
                <a16:creationId xmlns:a16="http://schemas.microsoft.com/office/drawing/2014/main" id="{64D0A224-8E90-7244-A3D3-3155687DE13A}"/>
              </a:ext>
            </a:extLst>
          </p:cNvPr>
          <p:cNvSpPr/>
          <p:nvPr/>
        </p:nvSpPr>
        <p:spPr>
          <a:xfrm rot="723937">
            <a:off x="5479943" y="4716119"/>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8" name="Arrow: Striped Right 17">
            <a:extLst>
              <a:ext uri="{FF2B5EF4-FFF2-40B4-BE49-F238E27FC236}">
                <a16:creationId xmlns:a16="http://schemas.microsoft.com/office/drawing/2014/main" id="{FD2CBF84-0BF1-4703-F84D-347B745893ED}"/>
              </a:ext>
            </a:extLst>
          </p:cNvPr>
          <p:cNvSpPr/>
          <p:nvPr/>
        </p:nvSpPr>
        <p:spPr>
          <a:xfrm rot="1436608">
            <a:off x="5314271" y="5462160"/>
            <a:ext cx="914657"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014986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C23563C-5A58-DF56-F2AA-5BC7EDF8AC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CBAB66-6872-4A1E-75B4-4CA8E3376B30}"/>
              </a:ext>
            </a:extLst>
          </p:cNvPr>
          <p:cNvSpPr txBox="1"/>
          <p:nvPr/>
        </p:nvSpPr>
        <p:spPr>
          <a:xfrm>
            <a:off x="217818" y="429263"/>
            <a:ext cx="7076600"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Anwendung</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testen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Box 2">
            <a:extLst>
              <a:ext uri="{FF2B5EF4-FFF2-40B4-BE49-F238E27FC236}">
                <a16:creationId xmlns:a16="http://schemas.microsoft.com/office/drawing/2014/main" id="{F250AC40-C7C0-E9EA-97CC-CE98CD239299}"/>
              </a:ext>
            </a:extLst>
          </p:cNvPr>
          <p:cNvSpPr txBox="1"/>
          <p:nvPr/>
        </p:nvSpPr>
        <p:spPr>
          <a:xfrm>
            <a:off x="0" y="3105834"/>
            <a:ext cx="12192000" cy="646331"/>
          </a:xfrm>
          <a:prstGeom prst="rect">
            <a:avLst/>
          </a:prstGeom>
          <a:solidFill>
            <a:srgbClr val="011627"/>
          </a:solidFill>
          <a:effectLst>
            <a:glow>
              <a:srgbClr val="EA4B71">
                <a:alpha val="40000"/>
              </a:srgbClr>
            </a:glow>
            <a:softEdge rad="25400"/>
          </a:effectLst>
        </p:spPr>
        <p:txBody>
          <a:bodyPr wrap="square">
            <a:spAutoFit/>
          </a:bodyPr>
          <a:lstStyle/>
          <a:p>
            <a:r>
              <a:rPr lang="en-GB" sz="3600" dirty="0"/>
              <a:t>https://lern-quiz-studio-924602188334.us-west1.run.app/</a:t>
            </a:r>
            <a:endParaRPr lang="en-DE" sz="3600" dirty="0"/>
          </a:p>
        </p:txBody>
      </p:sp>
      <p:sp>
        <p:nvSpPr>
          <p:cNvPr id="5" name="TextBox 4">
            <a:extLst>
              <a:ext uri="{FF2B5EF4-FFF2-40B4-BE49-F238E27FC236}">
                <a16:creationId xmlns:a16="http://schemas.microsoft.com/office/drawing/2014/main" id="{2057A5EF-CE22-EA01-C947-49AA87C619EE}"/>
              </a:ext>
            </a:extLst>
          </p:cNvPr>
          <p:cNvSpPr txBox="1"/>
          <p:nvPr/>
        </p:nvSpPr>
        <p:spPr>
          <a:xfrm>
            <a:off x="4102439" y="6428737"/>
            <a:ext cx="8206093" cy="677108"/>
          </a:xfrm>
          <a:prstGeom prst="rect">
            <a:avLst/>
          </a:prstGeom>
          <a:noFill/>
        </p:spPr>
        <p:txBody>
          <a:bodyPr wrap="none" rtlCol="0">
            <a:spAutoFit/>
          </a:bodyPr>
          <a:lstStyle/>
          <a:p>
            <a:r>
              <a:rPr lang="de-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Source: speziell für den Workshop hergestellt von Yulia Dmitrievna</a:t>
            </a:r>
            <a:endParaRPr lang="en-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DE" dirty="0"/>
          </a:p>
        </p:txBody>
      </p:sp>
    </p:spTree>
    <p:extLst>
      <p:ext uri="{BB962C8B-B14F-4D97-AF65-F5344CB8AC3E}">
        <p14:creationId xmlns:p14="http://schemas.microsoft.com/office/powerpoint/2010/main" val="7448537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AA2E8FC-C821-5191-9B35-2FE5EFC22D1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8A79B93-2C30-C20B-1DA4-D687E718DBB4}"/>
              </a:ext>
            </a:extLst>
          </p:cNvPr>
          <p:cNvSpPr txBox="1"/>
          <p:nvPr/>
        </p:nvSpPr>
        <p:spPr>
          <a:xfrm>
            <a:off x="130409" y="157367"/>
            <a:ext cx="9029700"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Datei</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als</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JSON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speichern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1" name="Picture 10" descr="A screenshot of a computer screen&#10;&#10;AI-generated content may be incorrect.">
            <a:extLst>
              <a:ext uri="{FF2B5EF4-FFF2-40B4-BE49-F238E27FC236}">
                <a16:creationId xmlns:a16="http://schemas.microsoft.com/office/drawing/2014/main" id="{08BA4B43-4850-BCDB-171D-A154CC39328A}"/>
              </a:ext>
            </a:extLst>
          </p:cNvPr>
          <p:cNvPicPr>
            <a:picLocks noChangeAspect="1"/>
          </p:cNvPicPr>
          <p:nvPr/>
        </p:nvPicPr>
        <p:blipFill>
          <a:blip r:embed="rId2">
            <a:extLst>
              <a:ext uri="{28A0092B-C50C-407E-A947-70E740481C1C}">
                <a14:useLocalDpi xmlns:a14="http://schemas.microsoft.com/office/drawing/2010/main" val="0"/>
              </a:ext>
            </a:extLst>
          </a:blip>
          <a:srcRect l="6109" t="10230" r="10830" b="22276"/>
          <a:stretch>
            <a:fillRect/>
          </a:stretch>
        </p:blipFill>
        <p:spPr>
          <a:xfrm>
            <a:off x="130409" y="1303867"/>
            <a:ext cx="11931181" cy="5396766"/>
          </a:xfrm>
          <a:prstGeom prst="rect">
            <a:avLst/>
          </a:prstGeom>
        </p:spPr>
      </p:pic>
    </p:spTree>
    <p:extLst>
      <p:ext uri="{BB962C8B-B14F-4D97-AF65-F5344CB8AC3E}">
        <p14:creationId xmlns:p14="http://schemas.microsoft.com/office/powerpoint/2010/main" val="2142060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33E3C5D8-1878-46E3-C66F-9DE6C8072E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1F7D177-883B-AB46-1CB5-F4CA5A0E47A2}"/>
              </a:ext>
            </a:extLst>
          </p:cNvPr>
          <p:cNvSpPr txBox="1"/>
          <p:nvPr/>
        </p:nvSpPr>
        <p:spPr>
          <a:xfrm>
            <a:off x="269256" y="191397"/>
            <a:ext cx="1138471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Markdown-</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Formatierung</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für KI</a:t>
            </a:r>
          </a:p>
        </p:txBody>
      </p:sp>
      <p:pic>
        <p:nvPicPr>
          <p:cNvPr id="5" name="Picture 4" descr="A screenshot of a computer program&#10;&#10;AI-generated content may be incorrect.">
            <a:extLst>
              <a:ext uri="{FF2B5EF4-FFF2-40B4-BE49-F238E27FC236}">
                <a16:creationId xmlns:a16="http://schemas.microsoft.com/office/drawing/2014/main" id="{52EB679C-2D92-EEF3-C6C0-4D96D8AF6956}"/>
              </a:ext>
            </a:extLst>
          </p:cNvPr>
          <p:cNvPicPr>
            <a:picLocks noChangeAspect="1"/>
          </p:cNvPicPr>
          <p:nvPr/>
        </p:nvPicPr>
        <p:blipFill>
          <a:blip r:embed="rId2">
            <a:extLst>
              <a:ext uri="{28A0092B-C50C-407E-A947-70E740481C1C}">
                <a14:useLocalDpi xmlns:a14="http://schemas.microsoft.com/office/drawing/2010/main" val="0"/>
              </a:ext>
            </a:extLst>
          </a:blip>
          <a:srcRect l="6944" t="10494" r="7272" b="13581"/>
          <a:stretch>
            <a:fillRect/>
          </a:stretch>
        </p:blipFill>
        <p:spPr>
          <a:xfrm>
            <a:off x="1556574" y="1350959"/>
            <a:ext cx="9402266" cy="5507041"/>
          </a:xfrm>
          <a:prstGeom prst="rect">
            <a:avLst/>
          </a:prstGeom>
        </p:spPr>
      </p:pic>
    </p:spTree>
    <p:extLst>
      <p:ext uri="{BB962C8B-B14F-4D97-AF65-F5344CB8AC3E}">
        <p14:creationId xmlns:p14="http://schemas.microsoft.com/office/powerpoint/2010/main" val="1756582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E55AB57B-E80D-6A78-750E-F22BFC966E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927247-A95B-68DF-9C09-3A8ECB8FEFD3}"/>
              </a:ext>
            </a:extLst>
          </p:cNvPr>
          <p:cNvSpPr txBox="1"/>
          <p:nvPr/>
        </p:nvSpPr>
        <p:spPr>
          <a:xfrm>
            <a:off x="217817" y="429263"/>
            <a:ext cx="729579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Integration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mit</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n8n</a:t>
            </a:r>
          </a:p>
        </p:txBody>
      </p:sp>
      <p:pic>
        <p:nvPicPr>
          <p:cNvPr id="9" name="Picture 8" descr="A computer screen shot of a diagram&#10;&#10;AI-generated content may be incorrect.">
            <a:extLst>
              <a:ext uri="{FF2B5EF4-FFF2-40B4-BE49-F238E27FC236}">
                <a16:creationId xmlns:a16="http://schemas.microsoft.com/office/drawing/2014/main" id="{6CF13D56-4FF9-EC66-DBC7-19B0434830B7}"/>
              </a:ext>
            </a:extLst>
          </p:cNvPr>
          <p:cNvPicPr>
            <a:picLocks noChangeAspect="1"/>
          </p:cNvPicPr>
          <p:nvPr/>
        </p:nvPicPr>
        <p:blipFill>
          <a:blip r:embed="rId2"/>
          <a:stretch>
            <a:fillRect/>
          </a:stretch>
        </p:blipFill>
        <p:spPr>
          <a:xfrm>
            <a:off x="0" y="1568873"/>
            <a:ext cx="12192000" cy="5227320"/>
          </a:xfrm>
          <a:prstGeom prst="rect">
            <a:avLst/>
          </a:prstGeom>
          <a:ln>
            <a:noFill/>
          </a:ln>
          <a:effectLst>
            <a:softEdge rad="112500"/>
          </a:effectLst>
        </p:spPr>
      </p:pic>
      <p:sp>
        <p:nvSpPr>
          <p:cNvPr id="12" name="TextBox 11">
            <a:extLst>
              <a:ext uri="{FF2B5EF4-FFF2-40B4-BE49-F238E27FC236}">
                <a16:creationId xmlns:a16="http://schemas.microsoft.com/office/drawing/2014/main" id="{65AB5BE4-6FB2-60A3-F962-32788C48D2BE}"/>
              </a:ext>
            </a:extLst>
          </p:cNvPr>
          <p:cNvSpPr txBox="1"/>
          <p:nvPr/>
        </p:nvSpPr>
        <p:spPr>
          <a:xfrm>
            <a:off x="191179" y="1863885"/>
            <a:ext cx="3674533" cy="378565"/>
          </a:xfrm>
          <a:prstGeom prst="rect">
            <a:avLst/>
          </a:prstGeom>
          <a:gradFill flip="none" rotWithShape="1">
            <a:gsLst>
              <a:gs pos="100000">
                <a:srgbClr val="040506">
                  <a:lumMod val="96000"/>
                </a:srgbClr>
              </a:gs>
              <a:gs pos="47000">
                <a:srgbClr val="2D1B69"/>
              </a:gs>
              <a:gs pos="0">
                <a:srgbClr val="EA4B71">
                  <a:lumMod val="100000"/>
                </a:srgbClr>
              </a:gs>
              <a:gs pos="100000">
                <a:srgbClr val="040506"/>
              </a:gs>
            </a:gsLst>
            <a:path path="circle">
              <a:fillToRect l="100000" t="100000"/>
            </a:path>
            <a:tileRect r="-100000" b="-100000"/>
          </a:gradFill>
          <a:ln w="25400">
            <a:gradFill flip="none" rotWithShape="1">
              <a:gsLst>
                <a:gs pos="0">
                  <a:srgbClr val="EA4B71"/>
                </a:gs>
                <a:gs pos="74000">
                  <a:srgbClr val="011627"/>
                </a:gs>
                <a:gs pos="0">
                  <a:srgbClr val="2D1B69"/>
                </a:gs>
                <a:gs pos="100000">
                  <a:srgbClr val="011627"/>
                </a:gs>
              </a:gsLst>
              <a:lin ang="5400000" scaled="1"/>
              <a:tileRect/>
            </a:gradFill>
          </a:ln>
          <a:effectLst>
            <a:glow rad="139700">
              <a:srgbClr val="EA4B71">
                <a:alpha val="40000"/>
              </a:srgbClr>
            </a:glow>
          </a:effectLst>
        </p:spPr>
        <p:txBody>
          <a:bodyPr wrap="square">
            <a:spAutoFit/>
          </a:bodyPr>
          <a:lstStyle/>
          <a:p>
            <a:pPr lvl="1">
              <a:lnSpc>
                <a:spcPct val="107000"/>
              </a:lnSpc>
              <a:spcAft>
                <a:spcPts val="800"/>
              </a:spcAft>
              <a:buSzPts val="1000"/>
              <a:tabLst>
                <a:tab pos="685800" algn="l"/>
              </a:tabLst>
            </a:pPr>
            <a:r>
              <a:rPr lang="de-DE" sz="1800" b="1" dirty="0">
                <a:effectLst/>
                <a:latin typeface="Aptos" panose="020B0004020202020204" pitchFamily="34" charset="0"/>
                <a:ea typeface="Aptos" panose="020B0004020202020204" pitchFamily="34" charset="0"/>
                <a:cs typeface="Times New Roman" panose="02020603050405020304" pitchFamily="18" charset="0"/>
              </a:rPr>
              <a:t>Webhook </a:t>
            </a:r>
            <a:r>
              <a:rPr lang="en-DE" sz="1800" b="1" dirty="0" err="1">
                <a:effectLst/>
                <a:latin typeface="Aptos" panose="020B0004020202020204" pitchFamily="34" charset="0"/>
                <a:ea typeface="Aptos" panose="020B0004020202020204" pitchFamily="34" charset="0"/>
                <a:cs typeface="Times New Roman" panose="02020603050405020304" pitchFamily="18" charset="0"/>
              </a:rPr>
              <a:t>Endpunkt</a:t>
            </a:r>
            <a:r>
              <a:rPr lang="en-DE" sz="1800" b="1" dirty="0">
                <a:effectLst/>
                <a:latin typeface="Aptos" panose="020B0004020202020204" pitchFamily="34" charset="0"/>
                <a:ea typeface="Aptos" panose="020B0004020202020204" pitchFamily="34" charset="0"/>
                <a:cs typeface="Times New Roman" panose="02020603050405020304" pitchFamily="18" charset="0"/>
              </a:rPr>
              <a:t>: POST </a:t>
            </a:r>
          </a:p>
        </p:txBody>
      </p:sp>
    </p:spTree>
    <p:extLst>
      <p:ext uri="{BB962C8B-B14F-4D97-AF65-F5344CB8AC3E}">
        <p14:creationId xmlns:p14="http://schemas.microsoft.com/office/powerpoint/2010/main" val="3024767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1DAD6B0B-FB3D-31BA-2272-851E7A4DD19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57BB999-29A6-F8A8-B4E2-0D9BA5FF9D46}"/>
              </a:ext>
            </a:extLst>
          </p:cNvPr>
          <p:cNvSpPr txBox="1"/>
          <p:nvPr/>
        </p:nvSpPr>
        <p:spPr>
          <a:xfrm>
            <a:off x="217817" y="429263"/>
            <a:ext cx="7295791"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Anwendung</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starten</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29376B09-1EF0-0FCF-59CF-D85A53DEADAA}"/>
              </a:ext>
            </a:extLst>
          </p:cNvPr>
          <p:cNvPicPr>
            <a:picLocks noChangeAspect="1"/>
          </p:cNvPicPr>
          <p:nvPr/>
        </p:nvPicPr>
        <p:blipFill>
          <a:blip r:embed="rId2"/>
          <a:stretch>
            <a:fillRect/>
          </a:stretch>
        </p:blipFill>
        <p:spPr>
          <a:xfrm>
            <a:off x="0" y="1785600"/>
            <a:ext cx="12192000" cy="4776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a16="http://schemas.microsoft.com/office/drawing/2014/main" id="{4BD774E9-EAE5-204F-E571-C0611651DE49}"/>
              </a:ext>
            </a:extLst>
          </p:cNvPr>
          <p:cNvSpPr/>
          <p:nvPr/>
        </p:nvSpPr>
        <p:spPr>
          <a:xfrm>
            <a:off x="10600267" y="1792333"/>
            <a:ext cx="1117600" cy="594400"/>
          </a:xfrm>
          <a:prstGeom prst="rect">
            <a:avLst/>
          </a:prstGeom>
          <a:noFill/>
          <a:ln w="76200">
            <a:solidFill>
              <a:srgbClr val="EA4B71"/>
            </a:solidFill>
            <a:prstDash val="solid"/>
          </a:ln>
          <a:effectLst>
            <a:glow rad="101600">
              <a:srgbClr val="EA4B71">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 name="Arrow: Striped Right 6">
            <a:extLst>
              <a:ext uri="{FF2B5EF4-FFF2-40B4-BE49-F238E27FC236}">
                <a16:creationId xmlns:a16="http://schemas.microsoft.com/office/drawing/2014/main" id="{E04D574B-509A-759C-B18A-25A3156F4298}"/>
              </a:ext>
            </a:extLst>
          </p:cNvPr>
          <p:cNvSpPr/>
          <p:nvPr/>
        </p:nvSpPr>
        <p:spPr>
          <a:xfrm rot="5400000">
            <a:off x="10651235" y="583599"/>
            <a:ext cx="1015663" cy="706990"/>
          </a:xfrm>
          <a:prstGeom prst="stripedRightArrow">
            <a:avLst/>
          </a:prstGeom>
          <a:gradFill>
            <a:gsLst>
              <a:gs pos="10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54692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612DA3DA-22D6-5E70-E135-03169C7A98A1}"/>
            </a:ext>
          </a:extLst>
        </p:cNvPr>
        <p:cNvGrpSpPr/>
        <p:nvPr/>
      </p:nvGrpSpPr>
      <p:grpSpPr>
        <a:xfrm>
          <a:off x="0" y="0"/>
          <a:ext cx="0" cy="0"/>
          <a:chOff x="0" y="0"/>
          <a:chExt cx="0" cy="0"/>
        </a:xfrm>
      </p:grpSpPr>
      <p:pic>
        <p:nvPicPr>
          <p:cNvPr id="4" name="Picture 3" descr="A screenshot of a diagram&#10;&#10;AI-generated content may be incorrect.">
            <a:extLst>
              <a:ext uri="{FF2B5EF4-FFF2-40B4-BE49-F238E27FC236}">
                <a16:creationId xmlns:a16="http://schemas.microsoft.com/office/drawing/2014/main" id="{2C0E631B-D9F9-67B4-49B9-9E81D179BBE8}"/>
              </a:ext>
            </a:extLst>
          </p:cNvPr>
          <p:cNvPicPr>
            <a:picLocks noChangeAspect="1"/>
          </p:cNvPicPr>
          <p:nvPr/>
        </p:nvPicPr>
        <p:blipFill>
          <a:blip r:embed="rId3"/>
          <a:srcRect l="1234" t="880"/>
          <a:stretch>
            <a:fillRect/>
          </a:stretch>
        </p:blipFill>
        <p:spPr>
          <a:xfrm>
            <a:off x="910005" y="30192"/>
            <a:ext cx="10371989" cy="6797615"/>
          </a:xfrm>
          <a:prstGeom prst="rect">
            <a:avLst/>
          </a:prstGeom>
        </p:spPr>
      </p:pic>
    </p:spTree>
    <p:extLst>
      <p:ext uri="{BB962C8B-B14F-4D97-AF65-F5344CB8AC3E}">
        <p14:creationId xmlns:p14="http://schemas.microsoft.com/office/powerpoint/2010/main" val="10432594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7F35DDD9-C641-9216-3BC7-AD5B4E67473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FA0F8F1-F2A9-904E-D6A5-EEB6A1BBD1B8}"/>
              </a:ext>
            </a:extLst>
          </p:cNvPr>
          <p:cNvSpPr txBox="1"/>
          <p:nvPr/>
        </p:nvSpPr>
        <p:spPr>
          <a:xfrm>
            <a:off x="3530361" y="429263"/>
            <a:ext cx="466473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Take aways</a:t>
            </a:r>
          </a:p>
        </p:txBody>
      </p:sp>
      <p:sp>
        <p:nvSpPr>
          <p:cNvPr id="2" name="TextBox 1">
            <a:extLst>
              <a:ext uri="{FF2B5EF4-FFF2-40B4-BE49-F238E27FC236}">
                <a16:creationId xmlns:a16="http://schemas.microsoft.com/office/drawing/2014/main" id="{7AA7F058-6F65-D2B5-3871-89947BC388FE}"/>
              </a:ext>
            </a:extLst>
          </p:cNvPr>
          <p:cNvSpPr txBox="1"/>
          <p:nvPr/>
        </p:nvSpPr>
        <p:spPr>
          <a:xfrm>
            <a:off x="0" y="1715937"/>
            <a:ext cx="12192001" cy="646331"/>
          </a:xfrm>
          <a:prstGeom prst="rect">
            <a:avLst/>
          </a:prstGeom>
          <a:solidFill>
            <a:srgbClr val="011627"/>
          </a:solidFill>
          <a:ln w="76200">
            <a:noFill/>
          </a:ln>
        </p:spPr>
        <p:txBody>
          <a:bodyPr wrap="square" rtlCol="0">
            <a:spAutoFit/>
          </a:bodyPr>
          <a:lstStyle/>
          <a:p>
            <a:pPr lvl="0"/>
            <a:r>
              <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rPr>
              <a:t>💡</a:t>
            </a:r>
            <a:r>
              <a:rPr lang="en-GB" sz="3600" dirty="0"/>
              <a:t>Aufgabe </a:t>
            </a:r>
            <a:r>
              <a:rPr lang="en-GB" sz="3600" dirty="0" err="1"/>
              <a:t>identifizieren</a:t>
            </a:r>
            <a:r>
              <a:rPr lang="ru-RU" sz="3600" dirty="0"/>
              <a:t> </a:t>
            </a:r>
            <a:r>
              <a:rPr lang="de-DE" sz="3600" dirty="0">
                <a:solidFill>
                  <a:prstClr val="white"/>
                </a:solidFill>
              </a:rPr>
              <a:t>→</a:t>
            </a:r>
            <a:r>
              <a:rPr lang="ru-RU" sz="3600" dirty="0">
                <a:solidFill>
                  <a:prstClr val="white"/>
                </a:solidFill>
              </a:rPr>
              <a:t> </a:t>
            </a:r>
            <a:r>
              <a:rPr lang="de-DE" sz="3600" dirty="0"/>
              <a:t>Welches Problem kann ich lösen?</a:t>
            </a:r>
            <a:endPar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E15F85FD-7564-A769-12F5-6D62C40F25A1}"/>
              </a:ext>
            </a:extLst>
          </p:cNvPr>
          <p:cNvSpPr txBox="1"/>
          <p:nvPr/>
        </p:nvSpPr>
        <p:spPr>
          <a:xfrm>
            <a:off x="0" y="2527604"/>
            <a:ext cx="12192000" cy="646331"/>
          </a:xfrm>
          <a:prstGeom prst="rect">
            <a:avLst/>
          </a:prstGeom>
          <a:solidFill>
            <a:srgbClr val="011627"/>
          </a:solidFill>
          <a:ln w="76200">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rPr>
              <a:t>💡</a:t>
            </a: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I</a:t>
            </a:r>
            <a:r>
              <a:rPr lang="de-DE" sz="3600" dirty="0">
                <a:solidFill>
                  <a:prstClr val="white"/>
                </a:solidFill>
                <a:latin typeface="Aptos" panose="02110004020202020204"/>
              </a:rPr>
              <a:t>nteraktive HTML-Seite für Lern-Tests mit KI erstellen</a:t>
            </a:r>
            <a:endPar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8054C2AD-E858-69E5-25F5-4970D6116DF5}"/>
              </a:ext>
            </a:extLst>
          </p:cNvPr>
          <p:cNvSpPr txBox="1"/>
          <p:nvPr/>
        </p:nvSpPr>
        <p:spPr>
          <a:xfrm>
            <a:off x="6197691" y="3504607"/>
            <a:ext cx="5824656" cy="1077218"/>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pPr lvl="0" algn="ctr"/>
            <a:r>
              <a:rPr lang="de-DE" sz="3200" dirty="0"/>
              <a:t>Iterativ vs. Detailliert: Beide Prompt-Strategien nutzen</a:t>
            </a:r>
            <a:endParaRPr kumimoji="0" lang="en-GB" sz="32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0" name="Arrow: Striped Right 9">
            <a:extLst>
              <a:ext uri="{FF2B5EF4-FFF2-40B4-BE49-F238E27FC236}">
                <a16:creationId xmlns:a16="http://schemas.microsoft.com/office/drawing/2014/main" id="{E32B1E21-FEB3-F0CE-A7FB-3179AA9D034E}"/>
              </a:ext>
            </a:extLst>
          </p:cNvPr>
          <p:cNvSpPr/>
          <p:nvPr/>
        </p:nvSpPr>
        <p:spPr>
          <a:xfrm>
            <a:off x="5427686" y="3684066"/>
            <a:ext cx="435042" cy="706990"/>
          </a:xfrm>
          <a:prstGeom prst="stripedRightArrow">
            <a:avLst/>
          </a:prstGeom>
          <a:gradFill>
            <a:gsLst>
              <a:gs pos="90000">
                <a:srgbClr val="040506"/>
              </a:gs>
              <a:gs pos="47000">
                <a:srgbClr val="EA4B71"/>
              </a:gs>
              <a:gs pos="0">
                <a:srgbClr val="EA4B71">
                  <a:lumMod val="100000"/>
                </a:srgbClr>
              </a:gs>
              <a:gs pos="100000">
                <a:srgbClr val="040506"/>
              </a:gs>
            </a:gsLst>
            <a:path path="circle">
              <a:fillToRect l="100000" t="100000"/>
            </a:path>
          </a:gradFill>
          <a:effectLst>
            <a:glow rad="228600">
              <a:srgbClr val="2D1B69">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0EA3F69-A35A-7C5A-770D-E6EC0AC59628}"/>
              </a:ext>
            </a:extLst>
          </p:cNvPr>
          <p:cNvSpPr txBox="1"/>
          <p:nvPr/>
        </p:nvSpPr>
        <p:spPr>
          <a:xfrm>
            <a:off x="0" y="4912497"/>
            <a:ext cx="12192001" cy="646331"/>
          </a:xfrm>
          <a:prstGeom prst="rect">
            <a:avLst/>
          </a:prstGeom>
          <a:solidFill>
            <a:srgbClr val="011627"/>
          </a:solidFill>
          <a:ln w="76200">
            <a:noFill/>
          </a:ln>
        </p:spPr>
        <p:txBody>
          <a:bodyPr wrap="square" rtlCol="0">
            <a:spAutoFit/>
          </a:bodyPr>
          <a:lstStyle/>
          <a:p>
            <a:pPr lvl="0"/>
            <a:r>
              <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rPr>
              <a:t>💡</a:t>
            </a:r>
            <a:r>
              <a:rPr lang="en-GB" sz="3600" dirty="0" err="1"/>
              <a:t>Fertige</a:t>
            </a:r>
            <a:r>
              <a:rPr lang="en-GB" sz="3600" dirty="0"/>
              <a:t> </a:t>
            </a:r>
            <a:r>
              <a:rPr lang="en-GB" sz="3600" dirty="0" err="1"/>
              <a:t>Lern</a:t>
            </a:r>
            <a:r>
              <a:rPr lang="en-GB" sz="3600" dirty="0"/>
              <a:t>-App </a:t>
            </a:r>
            <a:r>
              <a:rPr lang="en-GB" sz="3600" dirty="0" err="1"/>
              <a:t>analysiert</a:t>
            </a:r>
            <a:r>
              <a:rPr lang="en-GB" sz="3600" dirty="0"/>
              <a:t>: </a:t>
            </a:r>
            <a:r>
              <a:rPr lang="en-GB" sz="3600" dirty="0" err="1"/>
              <a:t>Struktur</a:t>
            </a:r>
            <a:r>
              <a:rPr lang="en-GB" sz="3600" dirty="0"/>
              <a:t>, </a:t>
            </a:r>
            <a:r>
              <a:rPr lang="en-GB" sz="3600" dirty="0" err="1"/>
              <a:t>Prozess</a:t>
            </a:r>
            <a:r>
              <a:rPr lang="en-GB" sz="3600" dirty="0"/>
              <a:t> </a:t>
            </a:r>
            <a:r>
              <a:rPr lang="en-GB" sz="3600" dirty="0" err="1"/>
              <a:t>verstanden</a:t>
            </a:r>
            <a:endPar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447D2623-66CE-65F0-5294-7B7AD730379C}"/>
              </a:ext>
            </a:extLst>
          </p:cNvPr>
          <p:cNvSpPr txBox="1"/>
          <p:nvPr/>
        </p:nvSpPr>
        <p:spPr>
          <a:xfrm>
            <a:off x="0" y="5889500"/>
            <a:ext cx="12191999" cy="646331"/>
          </a:xfrm>
          <a:prstGeom prst="rect">
            <a:avLst/>
          </a:prstGeom>
          <a:solidFill>
            <a:srgbClr val="011627"/>
          </a:solidFill>
          <a:ln w="76200">
            <a:noFill/>
          </a:ln>
        </p:spPr>
        <p:txBody>
          <a:bodyPr wrap="square" rtlCol="0">
            <a:spAutoFit/>
          </a:bodyPr>
          <a:lstStyle/>
          <a:p>
            <a:pPr lvl="0">
              <a:defRPr/>
            </a:pPr>
            <a:r>
              <a:rPr kumimoji="0" lang="en-DE" sz="3600" b="0" i="0" u="none" strike="noStrike" kern="1200" cap="none" spc="0" normalizeH="0" baseline="0" noProof="0" dirty="0">
                <a:ln>
                  <a:noFill/>
                </a:ln>
                <a:solidFill>
                  <a:prstClr val="white"/>
                </a:solidFill>
                <a:effectLst/>
                <a:uLnTx/>
                <a:uFillTx/>
                <a:latin typeface="Aptos" panose="02110004020202020204"/>
                <a:ea typeface="+mn-ea"/>
                <a:cs typeface="+mn-cs"/>
              </a:rPr>
              <a:t>💡</a:t>
            </a:r>
            <a:r>
              <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GB" sz="3600" b="0" i="0" u="none" strike="noStrike" kern="1200" cap="none" spc="0" normalizeH="0" baseline="0" noProof="0" dirty="0">
                <a:ln>
                  <a:noFill/>
                </a:ln>
                <a:solidFill>
                  <a:prstClr val="white"/>
                </a:solidFill>
                <a:effectLst/>
                <a:uLnTx/>
                <a:uFillTx/>
                <a:latin typeface="Aptos" panose="02110004020202020204"/>
                <a:ea typeface="+mn-ea"/>
                <a:cs typeface="+mn-cs"/>
              </a:rPr>
              <a:t>E</a:t>
            </a:r>
            <a:r>
              <a:rPr lang="en-GB" sz="3600" dirty="0" err="1"/>
              <a:t>rste</a:t>
            </a:r>
            <a:r>
              <a:rPr lang="en-GB" sz="3600" dirty="0"/>
              <a:t> </a:t>
            </a:r>
            <a:r>
              <a:rPr lang="en-GB" sz="3600" dirty="0" err="1"/>
              <a:t>eigene</a:t>
            </a:r>
            <a:r>
              <a:rPr lang="en-GB" sz="3600" dirty="0"/>
              <a:t> Version </a:t>
            </a:r>
            <a:r>
              <a:rPr lang="en-GB" sz="3600" dirty="0" err="1"/>
              <a:t>erstellen</a:t>
            </a:r>
            <a:r>
              <a:rPr lang="en-GB" sz="3600" dirty="0"/>
              <a:t> </a:t>
            </a:r>
            <a:r>
              <a:rPr lang="de-DE" sz="3600" dirty="0">
                <a:solidFill>
                  <a:prstClr val="white"/>
                </a:solidFill>
              </a:rPr>
              <a:t>→ zu Hause verbessern</a:t>
            </a:r>
            <a:endParaRPr kumimoji="0" lang="de-DE" sz="36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6108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B867E529-0719-3DD3-CE19-408142E876A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60722AA-9E7C-A7C9-6150-6F7FFDD71E15}"/>
              </a:ext>
            </a:extLst>
          </p:cNvPr>
          <p:cNvSpPr txBox="1"/>
          <p:nvPr/>
        </p:nvSpPr>
        <p:spPr>
          <a:xfrm>
            <a:off x="203650" y="296210"/>
            <a:ext cx="4880719" cy="1015663"/>
          </a:xfrm>
          <a:prstGeom prst="rect">
            <a:avLst/>
          </a:prstGeom>
          <a:noFill/>
        </p:spPr>
        <p:txBody>
          <a:bodyPr wrap="square" rtlCol="0">
            <a:spAutoFit/>
          </a:bodyPr>
          <a:lstStyle/>
          <a:p>
            <a:r>
              <a:rPr lang="en-GB" sz="6000" dirty="0" err="1">
                <a:latin typeface="Sans Serif Collection" panose="020B0502040504020204" pitchFamily="34" charset="0"/>
                <a:ea typeface="Sans Serif Collection" panose="020B0502040504020204" pitchFamily="34" charset="0"/>
                <a:cs typeface="Sans Serif Collection" panose="020B0502040504020204" pitchFamily="34" charset="0"/>
              </a:rPr>
              <a:t>Vielen</a:t>
            </a:r>
            <a:r>
              <a:rPr lang="en-GB" sz="6000" dirty="0">
                <a:latin typeface="Sans Serif Collection" panose="020B0502040504020204" pitchFamily="34" charset="0"/>
                <a:ea typeface="Sans Serif Collection" panose="020B0502040504020204" pitchFamily="34" charset="0"/>
                <a:cs typeface="Sans Serif Collection" panose="020B0502040504020204" pitchFamily="34" charset="0"/>
              </a:rPr>
              <a:t> Dank!</a:t>
            </a:r>
            <a:endParaRPr lang="en-DE" sz="6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1" name="Picture 10" descr="A logo with a black background&#10;&#10;AI-generated content may be incorrect.">
            <a:extLst>
              <a:ext uri="{FF2B5EF4-FFF2-40B4-BE49-F238E27FC236}">
                <a16:creationId xmlns:a16="http://schemas.microsoft.com/office/drawing/2014/main" id="{2557DC82-80F0-BFF4-9FC8-04CE8FC29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644" y="264308"/>
            <a:ext cx="650522" cy="650522"/>
          </a:xfrm>
          <a:prstGeom prst="rect">
            <a:avLst/>
          </a:prstGeom>
        </p:spPr>
      </p:pic>
      <p:pic>
        <p:nvPicPr>
          <p:cNvPr id="14" name="Picture 13" descr="A qr code with black squares&#10;&#10;AI-generated content may be incorrect.">
            <a:extLst>
              <a:ext uri="{FF2B5EF4-FFF2-40B4-BE49-F238E27FC236}">
                <a16:creationId xmlns:a16="http://schemas.microsoft.com/office/drawing/2014/main" id="{ACDFDD49-A43B-6039-D894-5F4A751E0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91" y="1208168"/>
            <a:ext cx="5394920" cy="5394920"/>
          </a:xfrm>
          <a:prstGeom prst="rect">
            <a:avLst/>
          </a:prstGeom>
        </p:spPr>
      </p:pic>
      <p:sp>
        <p:nvSpPr>
          <p:cNvPr id="2" name="TextBox 1">
            <a:extLst>
              <a:ext uri="{FF2B5EF4-FFF2-40B4-BE49-F238E27FC236}">
                <a16:creationId xmlns:a16="http://schemas.microsoft.com/office/drawing/2014/main" id="{557EC77A-BB3F-AD21-FBC8-613728F0FD92}"/>
              </a:ext>
            </a:extLst>
          </p:cNvPr>
          <p:cNvSpPr txBox="1"/>
          <p:nvPr/>
        </p:nvSpPr>
        <p:spPr>
          <a:xfrm>
            <a:off x="6802315" y="434709"/>
            <a:ext cx="5186035" cy="738664"/>
          </a:xfrm>
          <a:prstGeom prst="rect">
            <a:avLst/>
          </a:prstGeom>
          <a:noFill/>
        </p:spPr>
        <p:txBody>
          <a:bodyPr wrap="none" rtlCol="0">
            <a:spAutoFit/>
          </a:bodyPr>
          <a:lstStyle/>
          <a:p>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ki.automatisierung.ws@gmail.com</a:t>
            </a:r>
          </a:p>
          <a:p>
            <a:endParaRPr lang="en-DE" dirty="0"/>
          </a:p>
        </p:txBody>
      </p:sp>
      <p:pic>
        <p:nvPicPr>
          <p:cNvPr id="4" name="Picture 3" descr="A person wearing a hat&#10;&#10;AI-generated content may be incorrect.">
            <a:extLst>
              <a:ext uri="{FF2B5EF4-FFF2-40B4-BE49-F238E27FC236}">
                <a16:creationId xmlns:a16="http://schemas.microsoft.com/office/drawing/2014/main" id="{B6FD2470-10E2-9B88-4959-BB14FC9DE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675" y="1105323"/>
            <a:ext cx="4700988" cy="5497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520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4F3A9FF5-DB27-BF30-21F8-F2A7E6F827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8D54EE-C2AC-2726-1510-222FC529F3C9}"/>
              </a:ext>
            </a:extLst>
          </p:cNvPr>
          <p:cNvSpPr txBox="1"/>
          <p:nvPr/>
        </p:nvSpPr>
        <p:spPr>
          <a:xfrm>
            <a:off x="343817" y="519491"/>
            <a:ext cx="7644244"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Was </a:t>
            </a:r>
            <a:r>
              <a:rPr lang="en-GB" sz="6000" dirty="0" err="1">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ist</a:t>
            </a:r>
            <a:r>
              <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 Vibe-Coding? </a:t>
            </a:r>
          </a:p>
        </p:txBody>
      </p:sp>
      <p:sp>
        <p:nvSpPr>
          <p:cNvPr id="2" name="TextBox 1">
            <a:extLst>
              <a:ext uri="{FF2B5EF4-FFF2-40B4-BE49-F238E27FC236}">
                <a16:creationId xmlns:a16="http://schemas.microsoft.com/office/drawing/2014/main" id="{58494D99-7A4F-FA1E-27A4-35339F8E30D1}"/>
              </a:ext>
            </a:extLst>
          </p:cNvPr>
          <p:cNvSpPr txBox="1"/>
          <p:nvPr/>
        </p:nvSpPr>
        <p:spPr>
          <a:xfrm>
            <a:off x="343817" y="1880558"/>
            <a:ext cx="7644244" cy="4031873"/>
          </a:xfrm>
          <a:prstGeom prst="rect">
            <a:avLst/>
          </a:prstGeom>
          <a:gradFill>
            <a:gsLst>
              <a:gs pos="70000">
                <a:srgbClr val="040506"/>
              </a:gs>
              <a:gs pos="47000">
                <a:srgbClr val="2D1B69"/>
              </a:gs>
              <a:gs pos="0">
                <a:srgbClr val="EA4B71">
                  <a:lumMod val="100000"/>
                </a:srgbClr>
              </a:gs>
              <a:gs pos="100000">
                <a:srgbClr val="040506"/>
              </a:gs>
            </a:gsLst>
            <a:path path="circle">
              <a:fillToRect l="100000" t="100000"/>
            </a:path>
          </a:gradFill>
          <a:ln w="76200">
            <a:gradFill>
              <a:gsLst>
                <a:gs pos="0">
                  <a:srgbClr val="2D1B69"/>
                </a:gs>
                <a:gs pos="74000">
                  <a:srgbClr val="EA4B71"/>
                </a:gs>
                <a:gs pos="83000">
                  <a:srgbClr val="011627"/>
                </a:gs>
                <a:gs pos="100000">
                  <a:srgbClr val="2D1B69"/>
                </a:gs>
              </a:gsLst>
              <a:lin ang="5400000" scaled="1"/>
            </a:gradFill>
          </a:ln>
        </p:spPr>
        <p:txBody>
          <a:bodyPr wrap="square" rtlCol="0">
            <a:spAutoFit/>
          </a:bodyPr>
          <a:lstStyle/>
          <a:p>
            <a:r>
              <a:rPr lang="de-DE" sz="3200" dirty="0"/>
              <a:t>Eine neue Methode für die Softwareentwicklung, bei der KI eingesetzt wird, um aus Prompts in natürlicher Sprache funktionalen Code zu generieren. So wird die Entwicklung beschleunigt und die Erstellung von Apps erleichtert, insbesondere für Personen mit wenig Programmiererfahrung.</a:t>
            </a:r>
            <a:endParaRPr lang="en-DE" sz="3200" dirty="0"/>
          </a:p>
        </p:txBody>
      </p:sp>
      <p:sp>
        <p:nvSpPr>
          <p:cNvPr id="3" name="TextBox 2">
            <a:extLst>
              <a:ext uri="{FF2B5EF4-FFF2-40B4-BE49-F238E27FC236}">
                <a16:creationId xmlns:a16="http://schemas.microsoft.com/office/drawing/2014/main" id="{E7FE41F2-2018-F9E3-C3C2-4EE46CC0D2BF}"/>
              </a:ext>
            </a:extLst>
          </p:cNvPr>
          <p:cNvSpPr txBox="1"/>
          <p:nvPr/>
        </p:nvSpPr>
        <p:spPr>
          <a:xfrm>
            <a:off x="4520745" y="6338509"/>
            <a:ext cx="7738016" cy="677108"/>
          </a:xfrm>
          <a:prstGeom prst="rect">
            <a:avLst/>
          </a:prstGeom>
          <a:noFill/>
        </p:spPr>
        <p:txBody>
          <a:bodyPr wrap="none" rtlCol="0">
            <a:spAutoFit/>
          </a:bodyPr>
          <a:lstStyle/>
          <a:p>
            <a:r>
              <a:rPr lang="de-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Source: https://cloud.google.com/discover/what-is-vibe-coding</a:t>
            </a:r>
            <a:endParaRPr lang="en-DE" sz="2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DE" dirty="0"/>
          </a:p>
        </p:txBody>
      </p:sp>
    </p:spTree>
    <p:extLst>
      <p:ext uri="{BB962C8B-B14F-4D97-AF65-F5344CB8AC3E}">
        <p14:creationId xmlns:p14="http://schemas.microsoft.com/office/powerpoint/2010/main" val="390002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rgbClr val="040506"/>
            </a:gs>
            <a:gs pos="47000">
              <a:srgbClr val="2D1B69"/>
            </a:gs>
            <a:gs pos="0">
              <a:srgbClr val="EA4B71">
                <a:lumMod val="100000"/>
              </a:srgbClr>
            </a:gs>
            <a:gs pos="100000">
              <a:srgbClr val="040506"/>
            </a:gs>
          </a:gsLst>
          <a:path path="circle">
            <a:fillToRect l="100000" t="100000"/>
          </a:path>
          <a:tileRect r="-100000" b="-100000"/>
        </a:gradFill>
        <a:effectLst/>
      </p:bgPr>
    </p:bg>
    <p:spTree>
      <p:nvGrpSpPr>
        <p:cNvPr id="1" name="">
          <a:extLst>
            <a:ext uri="{FF2B5EF4-FFF2-40B4-BE49-F238E27FC236}">
              <a16:creationId xmlns:a16="http://schemas.microsoft.com/office/drawing/2014/main" id="{AAC7093C-CF8E-0D2D-3EF0-14604E5EF76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6A1CAF-290F-4E7D-963C-CB67AC18FEAC}"/>
              </a:ext>
            </a:extLst>
          </p:cNvPr>
          <p:cNvSpPr txBox="1"/>
          <p:nvPr/>
        </p:nvSpPr>
        <p:spPr>
          <a:xfrm>
            <a:off x="343816" y="519491"/>
            <a:ext cx="10603583" cy="1015663"/>
          </a:xfrm>
          <a:prstGeom prst="rect">
            <a:avLst/>
          </a:prstGeom>
          <a:solidFill>
            <a:srgbClr val="011627"/>
          </a:solidFill>
          <a:effectLst>
            <a:glow rad="152400">
              <a:srgbClr val="EA4B71">
                <a:alpha val="40000"/>
              </a:srgbClr>
            </a:glow>
            <a:outerShdw blurRad="50800" dist="50800" dir="5400000" algn="ctr" rotWithShape="0">
              <a:srgbClr val="000000"/>
            </a:outerShdw>
            <a:softEdge rad="0"/>
          </a:effectLst>
        </p:spPr>
        <p:txBody>
          <a:bodyPr wrap="square">
            <a:spAutoFit/>
          </a:bodyPr>
          <a:lstStyle/>
          <a:p>
            <a:r>
              <a:rPr lang="de-DE"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rPr>
              <a:t>Beipiel 1.Zufallsgenerator</a:t>
            </a:r>
            <a:endParaRPr lang="en-GB" sz="6000" dirty="0">
              <a:effectLst>
                <a:outerShdw blurRad="38100" dist="38100" dir="2700000" algn="tl">
                  <a:srgbClr val="000000">
                    <a:alpha val="43137"/>
                  </a:srgbClr>
                </a:outerShdw>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635C32AE-BAF5-9680-3FC7-45E03E182892}"/>
              </a:ext>
            </a:extLst>
          </p:cNvPr>
          <p:cNvSpPr txBox="1"/>
          <p:nvPr/>
        </p:nvSpPr>
        <p:spPr>
          <a:xfrm>
            <a:off x="343816" y="3290500"/>
            <a:ext cx="11759437" cy="923330"/>
          </a:xfrm>
          <a:prstGeom prst="rect">
            <a:avLst/>
          </a:prstGeom>
          <a:solidFill>
            <a:srgbClr val="011627"/>
          </a:solidFill>
          <a:effectLst>
            <a:glow rad="228600">
              <a:srgbClr val="22154F">
                <a:alpha val="40000"/>
              </a:srgbClr>
            </a:glow>
          </a:effectLst>
        </p:spPr>
        <p:txBody>
          <a:bodyPr wrap="square">
            <a:spAutoFit/>
          </a:bodyPr>
          <a:lstStyle/>
          <a:p>
            <a:pPr algn="ctr"/>
            <a:r>
              <a:rPr lang="de-DE" sz="5400" dirty="0">
                <a:latin typeface="Aptos Mono" panose="020B0009020202020204" pitchFamily="49" charset="0"/>
              </a:rPr>
              <a:t>https://shorturl.at/ZRUmf</a:t>
            </a:r>
            <a:endParaRPr lang="en-DE" sz="5400" dirty="0">
              <a:latin typeface="Aptos Mono" panose="020B0009020202020204" pitchFamily="49" charset="0"/>
            </a:endParaRPr>
          </a:p>
        </p:txBody>
      </p:sp>
      <p:sp>
        <p:nvSpPr>
          <p:cNvPr id="6" name="Rectangle: Rounded Corners 5">
            <a:extLst>
              <a:ext uri="{FF2B5EF4-FFF2-40B4-BE49-F238E27FC236}">
                <a16:creationId xmlns:a16="http://schemas.microsoft.com/office/drawing/2014/main" id="{36714123-2AB7-0275-1D93-AD7E202FED72}"/>
              </a:ext>
            </a:extLst>
          </p:cNvPr>
          <p:cNvSpPr/>
          <p:nvPr/>
        </p:nvSpPr>
        <p:spPr>
          <a:xfrm>
            <a:off x="343816" y="1902297"/>
            <a:ext cx="4753117" cy="1146037"/>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Datei mit dem Bespiel in Google Drive:</a:t>
            </a:r>
            <a:endParaRPr lang="en-DE" sz="3600" dirty="0"/>
          </a:p>
        </p:txBody>
      </p:sp>
      <p:sp>
        <p:nvSpPr>
          <p:cNvPr id="7" name="Rectangle: Rounded Corners 6">
            <a:extLst>
              <a:ext uri="{FF2B5EF4-FFF2-40B4-BE49-F238E27FC236}">
                <a16:creationId xmlns:a16="http://schemas.microsoft.com/office/drawing/2014/main" id="{41576A6C-076D-633D-5DC8-1719A43CC3B7}"/>
              </a:ext>
            </a:extLst>
          </p:cNvPr>
          <p:cNvSpPr/>
          <p:nvPr/>
        </p:nvSpPr>
        <p:spPr>
          <a:xfrm>
            <a:off x="8122431" y="4344582"/>
            <a:ext cx="3962401" cy="819510"/>
          </a:xfrm>
          <a:prstGeom prst="roundRect">
            <a:avLst/>
          </a:prstGeom>
          <a:gradFill>
            <a:gsLst>
              <a:gs pos="100000">
                <a:srgbClr val="040506"/>
              </a:gs>
              <a:gs pos="100000">
                <a:srgbClr val="011627"/>
              </a:gs>
              <a:gs pos="0">
                <a:srgbClr val="EA4B71">
                  <a:lumMod val="100000"/>
                </a:srgbClr>
              </a:gs>
              <a:gs pos="0">
                <a:srgbClr val="040506"/>
              </a:gs>
            </a:gsLst>
            <a:path path="circle">
              <a:fillToRect l="100000" t="100000"/>
            </a:path>
          </a:gradFill>
          <a:ln>
            <a:noFill/>
          </a:ln>
          <a:effectLst>
            <a:glow rad="228600">
              <a:srgbClr val="EA4B7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600" dirty="0"/>
              <a:t>Google AI Studio:</a:t>
            </a:r>
            <a:endParaRPr lang="en-DE" sz="3600" dirty="0"/>
          </a:p>
        </p:txBody>
      </p:sp>
      <p:sp>
        <p:nvSpPr>
          <p:cNvPr id="8" name="TextBox 7">
            <a:extLst>
              <a:ext uri="{FF2B5EF4-FFF2-40B4-BE49-F238E27FC236}">
                <a16:creationId xmlns:a16="http://schemas.microsoft.com/office/drawing/2014/main" id="{014D7D9C-C1A3-F805-243F-81619DE43496}"/>
              </a:ext>
            </a:extLst>
          </p:cNvPr>
          <p:cNvSpPr txBox="1"/>
          <p:nvPr/>
        </p:nvSpPr>
        <p:spPr>
          <a:xfrm>
            <a:off x="343816" y="5369011"/>
            <a:ext cx="11759437" cy="923330"/>
          </a:xfrm>
          <a:prstGeom prst="rect">
            <a:avLst/>
          </a:prstGeom>
          <a:solidFill>
            <a:srgbClr val="011627"/>
          </a:solidFill>
          <a:effectLst>
            <a:glow rad="228600">
              <a:srgbClr val="22154F">
                <a:alpha val="40000"/>
              </a:srgbClr>
            </a:glow>
          </a:effectLst>
        </p:spPr>
        <p:txBody>
          <a:bodyPr wrap="square">
            <a:spAutoFit/>
          </a:bodyPr>
          <a:lstStyle/>
          <a:p>
            <a:pPr algn="ctr"/>
            <a:r>
              <a:rPr lang="de-DE" sz="5400" dirty="0">
                <a:effectLst>
                  <a:outerShdw blurRad="38100" dist="38100" dir="2700000" algn="tl">
                    <a:srgbClr val="000000">
                      <a:alpha val="43137"/>
                    </a:srgbClr>
                  </a:outerShdw>
                </a:effectLst>
                <a:latin typeface="Aptos Mono" panose="020B0009020202020204" pitchFamily="49" charset="0"/>
                <a:ea typeface="Sans Serif Collection" panose="020B0502040504020204" pitchFamily="34" charset="0"/>
                <a:cs typeface="Sans Serif Collection" panose="020B0502040504020204" pitchFamily="34" charset="0"/>
              </a:rPr>
              <a:t>https://aistudio.google.com</a:t>
            </a:r>
            <a:endParaRPr lang="en-DE" sz="5400" dirty="0">
              <a:latin typeface="Aptos Mono" panose="020B0009020202020204" pitchFamily="49" charset="0"/>
            </a:endParaRPr>
          </a:p>
        </p:txBody>
      </p:sp>
    </p:spTree>
    <p:extLst>
      <p:ext uri="{BB962C8B-B14F-4D97-AF65-F5344CB8AC3E}">
        <p14:creationId xmlns:p14="http://schemas.microsoft.com/office/powerpoint/2010/main" val="95413832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15381</TotalTime>
  <Words>1417</Words>
  <Application>Microsoft Office PowerPoint</Application>
  <PresentationFormat>Widescreen</PresentationFormat>
  <Paragraphs>274</Paragraphs>
  <Slides>71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Aptos</vt:lpstr>
      <vt:lpstr>Aptos Display</vt:lpstr>
      <vt:lpstr>Aptos Mono</vt:lpstr>
      <vt:lpstr>Arial</vt:lpstr>
      <vt:lpstr>Sans Serif Collection</vt:lpstr>
      <vt:lpstr>Wingdings</vt:lpstr>
      <vt:lpstr>Office Theme</vt:lpstr>
      <vt:lpstr>Vibe-Coding: neue Möglichkeiten und kritische Fragen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Yulia Tatarnikova</dc:creator>
  <cp:lastModifiedBy>Yulia Tatarnikova</cp:lastModifiedBy>
  <cp:revision>590</cp:revision>
  <dcterms:created xsi:type="dcterms:W3CDTF">2025-09-17T22:00:38Z</dcterms:created>
  <dcterms:modified xsi:type="dcterms:W3CDTF">2026-02-25T19:35:48Z</dcterms:modified>
</cp:coreProperties>
</file>